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069"/>
    <a:srgbClr val="C7C1B5"/>
    <a:srgbClr val="E3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CE3EE-221F-4178-BE08-B9D40098576E}" v="473" dt="2023-11-10T11:57:28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36" y="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8B16E9A-4006-4D11-9A54-D482C3F471FD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90" y="4926014"/>
            <a:ext cx="5683886" cy="402907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36" y="9721852"/>
            <a:ext cx="3078639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8A1468E-A583-49B0-BD7C-6C5160D77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2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468E-A583-49B0-BD7C-6C5160D7790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8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468E-A583-49B0-BD7C-6C5160D7790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18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468E-A583-49B0-BD7C-6C5160D7790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44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468E-A583-49B0-BD7C-6C5160D7790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67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1468E-A583-49B0-BD7C-6C5160D7790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3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A767-3248-C8BF-8951-3E6EE91BA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34393-9549-3413-8F0F-EE959E61F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CD23-792C-9BC8-B670-8C888729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9845-6E4B-5C0C-1AE5-7345765E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C0B9-94E6-1DE7-9FAD-B0F5B547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32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DF35-5607-984A-FA6A-950D7655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B7DAC-5B89-4A74-FB2F-FEB9CBBE4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65A2F-F2C0-EADD-8565-7FB1909A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895A-52DC-7953-8338-AD84C7B1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2CD1-D728-8874-8735-613CBDA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A2D0B-DD49-A25D-FC66-24315613E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27479-F919-8A72-D102-309C040F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8A1A-69B9-981A-13C0-8959BCAD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0BA0-DE8D-A383-7C9E-78679D3B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2E1F-C592-E112-751B-D6D0E0F8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2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C7ED-D564-5204-B0D5-B1761AE5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D3F4-4FD8-200E-569D-62F07328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2DD6-913F-4703-DCF2-EA16B11B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6878-850A-F84B-E609-56205B15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F7C6-44DD-C3DD-FB38-67FD8368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15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A3F-35C3-088C-485E-311C8481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E748-A52C-C2F0-959B-271B6A9EE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70ACD-CC98-CD5D-923E-BAF14251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30425-91AB-3DFD-555B-074CB0E5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C527A-F2B6-F7DF-00F4-A70EC962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8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A547-81E0-3139-10B9-807BA138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8C71-29BB-D5BD-B5A6-F744AA3E1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83D4C-75A2-0E13-4CD5-52FB5372D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0B6A5-AF2E-A025-45B0-DB4C062A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5E25-9FC7-B7D3-F1BC-2F9D6F0C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481FE-7E07-132E-A011-F0199519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E184-59A4-9E62-6398-8F33A34B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EEC0-24B6-A96B-611D-55398D8C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62B3B-9D46-FAFE-892E-F53BB7F6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DD2B4-2F6E-23B9-7A33-A5336496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7BAFF-2502-0176-28D7-18218EEAA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2946E-4C1A-123A-5069-BCD3AE95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D8813-CEDE-BA38-E429-ACF3C208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61935-DE29-308B-1F26-BF9B619B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9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5049-594B-D445-F636-D10C6A82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9F8BF-7339-F048-34D5-373E5883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BD03E-7C99-9353-9BAB-780C4D15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33CD-93E6-C264-81AA-AB39D1EC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44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8A2EA-96B7-06E9-A647-7E409825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DEEC9-060D-5AF6-0FDD-2F038F75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54ED-DC81-ECD3-C912-D7693896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7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D815-9590-5ED3-7ABE-69ACA4B9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9DEF-5A35-DAC0-DAFE-664E84AB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7E6D-A4BE-AAAF-94FA-4D76231A2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B71A-B19A-6321-31B1-9209AB68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498AB-33C7-DBF7-EAFA-2E30FE60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921E9-9B0F-692C-6594-217A52B3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6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936F-8CF8-BE1C-52A0-3B437587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38E60-A47D-4899-A30A-A685621B8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F805-572C-93CD-EEB4-D7E8D9E44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37EB-4247-AD29-178D-DAF7D218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72499-E0EC-9486-DE80-98DA1728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65605-ED4F-DE72-F3A3-58728F55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5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19FB3-7B76-7E46-18BD-08DF81A4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D70B-3E9F-6282-B384-87CFF6621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AA073-B3F4-B357-E4C6-5C9BF0B92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9BB4-B3F3-46EE-AE36-800E1D7F85D4}" type="datetimeFigureOut">
              <a:rPr lang="sv-SE" smtClean="0"/>
              <a:t>2023-11-17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DC4F-D800-F707-5D68-8CAB97276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856E-7F47-1390-0415-3BDB22755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E295-C1F0-4A81-B06F-B0B2572DAD8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C1F2F3D-B510-64F2-FEB5-C805F7EE1F2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66560"/>
            <a:ext cx="965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358895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1EC53-125F-4F9A-E690-BA26200F4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"/>
          <a:stretch/>
        </p:blipFill>
        <p:spPr>
          <a:xfrm>
            <a:off x="0" y="1525158"/>
            <a:ext cx="4064000" cy="5332842"/>
          </a:xfrm>
          <a:prstGeom prst="rect">
            <a:avLst/>
          </a:prstGeom>
        </p:spPr>
      </p:pic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7723A2ED-A686-6463-FCB2-0187D0FF0339}"/>
              </a:ext>
            </a:extLst>
          </p:cNvPr>
          <p:cNvSpPr/>
          <p:nvPr/>
        </p:nvSpPr>
        <p:spPr>
          <a:xfrm>
            <a:off x="1406106" y="1552755"/>
            <a:ext cx="2648309" cy="5296619"/>
          </a:xfrm>
          <a:custGeom>
            <a:avLst/>
            <a:gdLst>
              <a:gd name="connsiteX0" fmla="*/ 8626 w 2648309"/>
              <a:gd name="connsiteY0" fmla="*/ 60385 h 5296619"/>
              <a:gd name="connsiteX1" fmla="*/ 345056 w 2648309"/>
              <a:gd name="connsiteY1" fmla="*/ 0 h 5296619"/>
              <a:gd name="connsiteX2" fmla="*/ 603849 w 2648309"/>
              <a:gd name="connsiteY2" fmla="*/ 672860 h 5296619"/>
              <a:gd name="connsiteX3" fmla="*/ 802256 w 2648309"/>
              <a:gd name="connsiteY3" fmla="*/ 1975449 h 5296619"/>
              <a:gd name="connsiteX4" fmla="*/ 1233577 w 2648309"/>
              <a:gd name="connsiteY4" fmla="*/ 3286664 h 5296619"/>
              <a:gd name="connsiteX5" fmla="*/ 1699403 w 2648309"/>
              <a:gd name="connsiteY5" fmla="*/ 4347713 h 5296619"/>
              <a:gd name="connsiteX6" fmla="*/ 2648309 w 2648309"/>
              <a:gd name="connsiteY6" fmla="*/ 4822166 h 5296619"/>
              <a:gd name="connsiteX7" fmla="*/ 2424022 w 2648309"/>
              <a:gd name="connsiteY7" fmla="*/ 5296619 h 5296619"/>
              <a:gd name="connsiteX8" fmla="*/ 2018581 w 2648309"/>
              <a:gd name="connsiteY8" fmla="*/ 5132717 h 5296619"/>
              <a:gd name="connsiteX9" fmla="*/ 1216324 w 2648309"/>
              <a:gd name="connsiteY9" fmla="*/ 4873924 h 5296619"/>
              <a:gd name="connsiteX10" fmla="*/ 120769 w 2648309"/>
              <a:gd name="connsiteY10" fmla="*/ 2122098 h 5296619"/>
              <a:gd name="connsiteX11" fmla="*/ 25879 w 2648309"/>
              <a:gd name="connsiteY11" fmla="*/ 879894 h 5296619"/>
              <a:gd name="connsiteX12" fmla="*/ 224286 w 2648309"/>
              <a:gd name="connsiteY12" fmla="*/ 836762 h 5296619"/>
              <a:gd name="connsiteX13" fmla="*/ 112143 w 2648309"/>
              <a:gd name="connsiteY13" fmla="*/ 241539 h 5296619"/>
              <a:gd name="connsiteX14" fmla="*/ 0 w 2648309"/>
              <a:gd name="connsiteY14" fmla="*/ 250166 h 5296619"/>
              <a:gd name="connsiteX15" fmla="*/ 8626 w 2648309"/>
              <a:gd name="connsiteY15" fmla="*/ 60385 h 529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309" h="5296619">
                <a:moveTo>
                  <a:pt x="8626" y="60385"/>
                </a:moveTo>
                <a:lnTo>
                  <a:pt x="345056" y="0"/>
                </a:lnTo>
                <a:lnTo>
                  <a:pt x="603849" y="672860"/>
                </a:lnTo>
                <a:lnTo>
                  <a:pt x="802256" y="1975449"/>
                </a:lnTo>
                <a:lnTo>
                  <a:pt x="1233577" y="3286664"/>
                </a:lnTo>
                <a:lnTo>
                  <a:pt x="1699403" y="4347713"/>
                </a:lnTo>
                <a:lnTo>
                  <a:pt x="2648309" y="4822166"/>
                </a:lnTo>
                <a:lnTo>
                  <a:pt x="2424022" y="5296619"/>
                </a:lnTo>
                <a:lnTo>
                  <a:pt x="2018581" y="5132717"/>
                </a:lnTo>
                <a:lnTo>
                  <a:pt x="1216324" y="4873924"/>
                </a:lnTo>
                <a:lnTo>
                  <a:pt x="120769" y="2122098"/>
                </a:lnTo>
                <a:lnTo>
                  <a:pt x="25879" y="879894"/>
                </a:lnTo>
                <a:lnTo>
                  <a:pt x="224286" y="836762"/>
                </a:lnTo>
                <a:lnTo>
                  <a:pt x="112143" y="241539"/>
                </a:lnTo>
                <a:lnTo>
                  <a:pt x="0" y="250166"/>
                </a:lnTo>
                <a:lnTo>
                  <a:pt x="8626" y="60385"/>
                </a:lnTo>
                <a:close/>
              </a:path>
            </a:pathLst>
          </a:custGeom>
          <a:solidFill>
            <a:srgbClr val="E3672A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99B59-60AF-F7CA-6E54-7FAB631E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38022"/>
              </p:ext>
            </p:extLst>
          </p:nvPr>
        </p:nvGraphicFramePr>
        <p:xfrm>
          <a:off x="0" y="774700"/>
          <a:ext cx="12192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621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4003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Projektnamn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Arbetsplats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2523109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VF 400kV Ängsberg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Bodetablering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71099"/>
                  </a:ext>
                </a:extLst>
              </a:tr>
            </a:tbl>
          </a:graphicData>
        </a:graphic>
      </p:graphicFrame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2B08E02D-61D1-E6EE-1398-777B7636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56500"/>
            <a:ext cx="2220822" cy="65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08CF4-396E-0ADF-AA67-836846F8380D}"/>
              </a:ext>
            </a:extLst>
          </p:cNvPr>
          <p:cNvSpPr txBox="1"/>
          <p:nvPr/>
        </p:nvSpPr>
        <p:spPr>
          <a:xfrm>
            <a:off x="2311400" y="76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Arbetsplatsdisposition (APD-plan)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01EF7-8BB9-52A9-4735-FAE4A38A5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4064001" y="1525158"/>
            <a:ext cx="8128000" cy="53328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C003D-6905-91ED-FD63-326F5E457933}"/>
              </a:ext>
            </a:extLst>
          </p:cNvPr>
          <p:cNvCxnSpPr>
            <a:cxnSpLocks/>
          </p:cNvCxnSpPr>
          <p:nvPr/>
        </p:nvCxnSpPr>
        <p:spPr>
          <a:xfrm>
            <a:off x="4064000" y="1522777"/>
            <a:ext cx="0" cy="53518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F0678-C591-07EF-4F8F-B6E53FF0F05D}"/>
              </a:ext>
            </a:extLst>
          </p:cNvPr>
          <p:cNvSpPr/>
          <p:nvPr/>
        </p:nvSpPr>
        <p:spPr>
          <a:xfrm>
            <a:off x="1343026" y="1725713"/>
            <a:ext cx="671862" cy="5713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DAFA1-0F36-5909-DBFD-3AA514CBEF2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014888" y="2011397"/>
            <a:ext cx="2049110" cy="849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B47DA1-DB9C-56F1-1164-677166DCAAD8}"/>
              </a:ext>
            </a:extLst>
          </p:cNvPr>
          <p:cNvCxnSpPr/>
          <p:nvPr/>
        </p:nvCxnSpPr>
        <p:spPr>
          <a:xfrm>
            <a:off x="5122506" y="1552755"/>
            <a:ext cx="158621" cy="914221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740EF4-D889-E9E6-5B8D-4071A0C2B1A8}"/>
              </a:ext>
            </a:extLst>
          </p:cNvPr>
          <p:cNvCxnSpPr>
            <a:cxnSpLocks/>
          </p:cNvCxnSpPr>
          <p:nvPr/>
        </p:nvCxnSpPr>
        <p:spPr>
          <a:xfrm flipV="1">
            <a:off x="5281127" y="2352545"/>
            <a:ext cx="662827" cy="114431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2E90D-6561-C3AE-1183-58FAF52343A7}"/>
              </a:ext>
            </a:extLst>
          </p:cNvPr>
          <p:cNvCxnSpPr>
            <a:cxnSpLocks/>
          </p:cNvCxnSpPr>
          <p:nvPr/>
        </p:nvCxnSpPr>
        <p:spPr>
          <a:xfrm flipH="1" flipV="1">
            <a:off x="5934066" y="2332653"/>
            <a:ext cx="814875" cy="4542016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0F73EA-8FAB-FAAA-FDA7-02CE1D49F003}"/>
              </a:ext>
            </a:extLst>
          </p:cNvPr>
          <p:cNvCxnSpPr>
            <a:cxnSpLocks/>
          </p:cNvCxnSpPr>
          <p:nvPr/>
        </p:nvCxnSpPr>
        <p:spPr>
          <a:xfrm flipH="1" flipV="1">
            <a:off x="10170367" y="1522777"/>
            <a:ext cx="1427584" cy="5326597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6E597-C850-0CED-F826-F193796B947D}"/>
              </a:ext>
            </a:extLst>
          </p:cNvPr>
          <p:cNvCxnSpPr>
            <a:cxnSpLocks/>
          </p:cNvCxnSpPr>
          <p:nvPr/>
        </p:nvCxnSpPr>
        <p:spPr>
          <a:xfrm flipH="1">
            <a:off x="1810139" y="1944456"/>
            <a:ext cx="459495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C1FB1C-8D44-5842-D094-215D024DB3E8}"/>
              </a:ext>
            </a:extLst>
          </p:cNvPr>
          <p:cNvCxnSpPr>
            <a:cxnSpLocks/>
          </p:cNvCxnSpPr>
          <p:nvPr/>
        </p:nvCxnSpPr>
        <p:spPr>
          <a:xfrm flipH="1">
            <a:off x="1810139" y="2483350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9D46A9-CD45-42E0-9AC0-1B5F12AFE0B5}"/>
              </a:ext>
            </a:extLst>
          </p:cNvPr>
          <p:cNvCxnSpPr>
            <a:cxnSpLocks/>
          </p:cNvCxnSpPr>
          <p:nvPr/>
        </p:nvCxnSpPr>
        <p:spPr>
          <a:xfrm flipH="1">
            <a:off x="2277794" y="4728879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51136E9-5736-2D96-B869-62F7E2108EF8}"/>
              </a:ext>
            </a:extLst>
          </p:cNvPr>
          <p:cNvSpPr txBox="1"/>
          <p:nvPr/>
        </p:nvSpPr>
        <p:spPr>
          <a:xfrm>
            <a:off x="2269634" y="1759790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Bodetablering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F7558E-DF87-F111-B5F3-B7024FF79B53}"/>
              </a:ext>
            </a:extLst>
          </p:cNvPr>
          <p:cNvSpPr txBox="1"/>
          <p:nvPr/>
        </p:nvSpPr>
        <p:spPr>
          <a:xfrm>
            <a:off x="2136532" y="2352545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D6CF35-AF4E-30F8-91B9-E063D3251C9A}"/>
              </a:ext>
            </a:extLst>
          </p:cNvPr>
          <p:cNvSpPr txBox="1"/>
          <p:nvPr/>
        </p:nvSpPr>
        <p:spPr>
          <a:xfrm>
            <a:off x="2604187" y="4598074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2</a:t>
            </a:r>
          </a:p>
        </p:txBody>
      </p:sp>
      <p:pic>
        <p:nvPicPr>
          <p:cNvPr id="6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07384462-E7D5-1BCA-FD53-580960B9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" y="1849035"/>
            <a:ext cx="398258" cy="3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5D9B7D66-22C1-AC19-64AB-2ECA0DBB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21" y="3519331"/>
            <a:ext cx="763448" cy="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B328FC4-B5C4-A893-5C79-7FD35433C7A0}"/>
              </a:ext>
            </a:extLst>
          </p:cNvPr>
          <p:cNvCxnSpPr>
            <a:cxnSpLocks/>
          </p:cNvCxnSpPr>
          <p:nvPr/>
        </p:nvCxnSpPr>
        <p:spPr>
          <a:xfrm flipH="1" flipV="1">
            <a:off x="11028783" y="4616736"/>
            <a:ext cx="1153886" cy="459118"/>
          </a:xfrm>
          <a:prstGeom prst="line">
            <a:avLst/>
          </a:prstGeom>
          <a:ln w="571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A797012A-A495-79C5-49E1-0D935D2EA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7251" y="5061465"/>
            <a:ext cx="759214" cy="42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grävmaskin isolerat på en transparent bakgrund 27182413 PNG">
            <a:extLst>
              <a:ext uri="{FF2B5EF4-FFF2-40B4-BE49-F238E27FC236}">
                <a16:creationId xmlns:a16="http://schemas.microsoft.com/office/drawing/2014/main" id="{0C4DB505-9F1B-EC9F-2757-C79ADC93C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1" y="5517061"/>
            <a:ext cx="714904" cy="4766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F38E4AA-EE00-44C9-719F-7C70E6221849}"/>
              </a:ext>
            </a:extLst>
          </p:cNvPr>
          <p:cNvSpPr/>
          <p:nvPr/>
        </p:nvSpPr>
        <p:spPr>
          <a:xfrm rot="21302954">
            <a:off x="7886243" y="4815668"/>
            <a:ext cx="293015" cy="2033481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B6DF27-2818-97B6-1381-188F9CFCDE4E}"/>
              </a:ext>
            </a:extLst>
          </p:cNvPr>
          <p:cNvSpPr/>
          <p:nvPr/>
        </p:nvSpPr>
        <p:spPr>
          <a:xfrm>
            <a:off x="4063999" y="1522777"/>
            <a:ext cx="8128001" cy="53328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08A0AA1-7FD9-FC83-7D11-847A20359ACD}"/>
              </a:ext>
            </a:extLst>
          </p:cNvPr>
          <p:cNvCxnSpPr/>
          <p:nvPr/>
        </p:nvCxnSpPr>
        <p:spPr>
          <a:xfrm>
            <a:off x="0" y="150228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7464A86E-81E6-20DA-E878-E427F74F55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55" y="4117493"/>
            <a:ext cx="346538" cy="32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AF5D817-ADB0-533C-1A83-452099A7D659}"/>
              </a:ext>
            </a:extLst>
          </p:cNvPr>
          <p:cNvCxnSpPr>
            <a:cxnSpLocks/>
          </p:cNvCxnSpPr>
          <p:nvPr/>
        </p:nvCxnSpPr>
        <p:spPr>
          <a:xfrm>
            <a:off x="1329977" y="2507673"/>
            <a:ext cx="0" cy="991248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C4B8589-A8C1-0FF7-89B7-689CE23259D6}"/>
              </a:ext>
            </a:extLst>
          </p:cNvPr>
          <p:cNvCxnSpPr>
            <a:cxnSpLocks/>
          </p:cNvCxnSpPr>
          <p:nvPr/>
        </p:nvCxnSpPr>
        <p:spPr>
          <a:xfrm>
            <a:off x="1334007" y="3498921"/>
            <a:ext cx="1375304" cy="3365476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8075477-E0A0-637C-872D-A7C9FEBF776D}"/>
              </a:ext>
            </a:extLst>
          </p:cNvPr>
          <p:cNvSpPr txBox="1"/>
          <p:nvPr/>
        </p:nvSpPr>
        <p:spPr>
          <a:xfrm>
            <a:off x="211680" y="4042826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rgbClr val="E3672A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Arbetsområde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E052F5-B7C2-7968-0A55-5B9E33FEDA4D}"/>
              </a:ext>
            </a:extLst>
          </p:cNvPr>
          <p:cNvCxnSpPr>
            <a:cxnSpLocks/>
          </p:cNvCxnSpPr>
          <p:nvPr/>
        </p:nvCxnSpPr>
        <p:spPr>
          <a:xfrm>
            <a:off x="1554064" y="4412158"/>
            <a:ext cx="477936" cy="322138"/>
          </a:xfrm>
          <a:prstGeom prst="straightConnector1">
            <a:avLst/>
          </a:prstGeom>
          <a:ln>
            <a:solidFill>
              <a:srgbClr val="E367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B046A0D-FB5D-4381-449D-D6FA514E2D53}"/>
              </a:ext>
            </a:extLst>
          </p:cNvPr>
          <p:cNvSpPr txBox="1"/>
          <p:nvPr/>
        </p:nvSpPr>
        <p:spPr>
          <a:xfrm>
            <a:off x="2805691" y="5412967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1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08BCD82-97F8-1A2B-D2A0-20496F33B066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3238591" y="5674577"/>
            <a:ext cx="164841" cy="59660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98D1213-FF00-1170-B7FD-FF02933ABC43}"/>
              </a:ext>
            </a:extLst>
          </p:cNvPr>
          <p:cNvSpPr/>
          <p:nvPr/>
        </p:nvSpPr>
        <p:spPr>
          <a:xfrm rot="15572371">
            <a:off x="6212404" y="2536526"/>
            <a:ext cx="612000" cy="1930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Bod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6D07B-6C5E-C444-9B5E-B73E8FD8FDB9}"/>
              </a:ext>
            </a:extLst>
          </p:cNvPr>
          <p:cNvSpPr/>
          <p:nvPr/>
        </p:nvSpPr>
        <p:spPr>
          <a:xfrm rot="15599592">
            <a:off x="5957866" y="2582934"/>
            <a:ext cx="612000" cy="184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Bod</a:t>
            </a:r>
          </a:p>
        </p:txBody>
      </p:sp>
      <p:pic>
        <p:nvPicPr>
          <p:cNvPr id="22" name="Picture 21" descr="A blue container with white text&#10;&#10;Description automatically generated">
            <a:extLst>
              <a:ext uri="{FF2B5EF4-FFF2-40B4-BE49-F238E27FC236}">
                <a16:creationId xmlns:a16="http://schemas.microsoft.com/office/drawing/2014/main" id="{D8F0D47D-A49D-3867-5253-00F6B5B34A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055">
            <a:off x="6265612" y="3789341"/>
            <a:ext cx="432000" cy="266823"/>
          </a:xfrm>
          <a:prstGeom prst="rect">
            <a:avLst/>
          </a:prstGeom>
        </p:spPr>
      </p:pic>
      <p:pic>
        <p:nvPicPr>
          <p:cNvPr id="25" name="Picture 24" descr="A green container with white text&#10;&#10;Description automatically generated">
            <a:extLst>
              <a:ext uri="{FF2B5EF4-FFF2-40B4-BE49-F238E27FC236}">
                <a16:creationId xmlns:a16="http://schemas.microsoft.com/office/drawing/2014/main" id="{3164F27B-458A-1DA8-4FA1-5CFC40B0A7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922">
            <a:off x="6203330" y="3415485"/>
            <a:ext cx="432000" cy="266823"/>
          </a:xfrm>
          <a:prstGeom prst="rect">
            <a:avLst/>
          </a:prstGeom>
        </p:spPr>
      </p:pic>
      <p:pic>
        <p:nvPicPr>
          <p:cNvPr id="27" name="Picture 26" descr="A blue container with white text&#10;&#10;Description automatically generated">
            <a:extLst>
              <a:ext uri="{FF2B5EF4-FFF2-40B4-BE49-F238E27FC236}">
                <a16:creationId xmlns:a16="http://schemas.microsoft.com/office/drawing/2014/main" id="{32342CEB-F37C-12BD-EC82-57DCC4E40C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055">
            <a:off x="6235482" y="3602446"/>
            <a:ext cx="432000" cy="266823"/>
          </a:xfrm>
          <a:prstGeom prst="rect">
            <a:avLst/>
          </a:prstGeom>
        </p:spPr>
      </p:pic>
      <p:pic>
        <p:nvPicPr>
          <p:cNvPr id="28" name="Picture 27" descr="A green container with white text&#10;&#10;Description automatically generated">
            <a:extLst>
              <a:ext uri="{FF2B5EF4-FFF2-40B4-BE49-F238E27FC236}">
                <a16:creationId xmlns:a16="http://schemas.microsoft.com/office/drawing/2014/main" id="{25BBDB9B-73C6-F690-9C19-4D1B584508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922">
            <a:off x="6167494" y="3228477"/>
            <a:ext cx="432000" cy="266823"/>
          </a:xfrm>
          <a:prstGeom prst="rect">
            <a:avLst/>
          </a:prstGeom>
        </p:spPr>
      </p:pic>
      <p:pic>
        <p:nvPicPr>
          <p:cNvPr id="48" name="Picture 47" descr="A green recycle symbol on a black background&#10;&#10;Description automatically generated">
            <a:extLst>
              <a:ext uri="{FF2B5EF4-FFF2-40B4-BE49-F238E27FC236}">
                <a16:creationId xmlns:a16="http://schemas.microsoft.com/office/drawing/2014/main" id="{A6ADFBD0-03FC-AB2B-201E-125138C29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38" y="3484988"/>
            <a:ext cx="167866" cy="142040"/>
          </a:xfrm>
          <a:prstGeom prst="rect">
            <a:avLst/>
          </a:prstGeom>
        </p:spPr>
      </p:pic>
      <p:pic>
        <p:nvPicPr>
          <p:cNvPr id="49" name="Picture 48" descr="A green recycle symbol on a black background&#10;&#10;Description automatically generated">
            <a:extLst>
              <a:ext uri="{FF2B5EF4-FFF2-40B4-BE49-F238E27FC236}">
                <a16:creationId xmlns:a16="http://schemas.microsoft.com/office/drawing/2014/main" id="{294A1455-F1A7-10CB-033F-47B244282C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36" y="3296137"/>
            <a:ext cx="167866" cy="142040"/>
          </a:xfrm>
          <a:prstGeom prst="rect">
            <a:avLst/>
          </a:prstGeom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B2C819BD-379E-5942-73DF-ABE25DF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2754" y="2410162"/>
            <a:ext cx="189217" cy="2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4AE60EB4-0D99-BBBC-4B0C-BF6C5C60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918" y="5823714"/>
            <a:ext cx="189217" cy="1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C5438964-1D0C-0D0E-9D1A-0463E853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048" y="3850905"/>
            <a:ext cx="114208" cy="1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Bildobjekt 6">
            <a:extLst>
              <a:ext uri="{FF2B5EF4-FFF2-40B4-BE49-F238E27FC236}">
                <a16:creationId xmlns:a16="http://schemas.microsoft.com/office/drawing/2014/main" id="{00000000-0008-0000-0700-0000C02601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14" y="2323875"/>
            <a:ext cx="161680" cy="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AF6DBCDD-EA2B-8250-46BE-F3719230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3727" y="3673081"/>
            <a:ext cx="134244" cy="1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44C3E058-A1D4-6B54-5A41-AB42FF81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7548" y="2719215"/>
            <a:ext cx="189217" cy="2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954884E7-2D02-1752-618D-DF089C3CCCE5}"/>
              </a:ext>
            </a:extLst>
          </p:cNvPr>
          <p:cNvGrpSpPr/>
          <p:nvPr/>
        </p:nvGrpSpPr>
        <p:grpSpPr>
          <a:xfrm>
            <a:off x="6512098" y="2537426"/>
            <a:ext cx="207942" cy="207942"/>
            <a:chOff x="7013059" y="2468136"/>
            <a:chExt cx="1419356" cy="1419356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6347829-1349-2E32-21D1-DDA82EB53823}"/>
                </a:ext>
              </a:extLst>
            </p:cNvPr>
            <p:cNvSpPr/>
            <p:nvPr/>
          </p:nvSpPr>
          <p:spPr>
            <a:xfrm>
              <a:off x="7288354" y="2572507"/>
              <a:ext cx="868767" cy="1210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687AD2CE-0312-3FB8-9979-99AD3CEBF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13059" y="2468136"/>
              <a:ext cx="1419356" cy="141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994B78-C9CE-1949-CD83-7F913B236101}"/>
              </a:ext>
            </a:extLst>
          </p:cNvPr>
          <p:cNvCxnSpPr>
            <a:cxnSpLocks/>
          </p:cNvCxnSpPr>
          <p:nvPr/>
        </p:nvCxnSpPr>
        <p:spPr>
          <a:xfrm flipV="1">
            <a:off x="6417971" y="4444878"/>
            <a:ext cx="1067455" cy="188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215E67-137E-F7E1-6C1D-8F0EAB149B32}"/>
              </a:ext>
            </a:extLst>
          </p:cNvPr>
          <p:cNvCxnSpPr>
            <a:cxnSpLocks/>
          </p:cNvCxnSpPr>
          <p:nvPr/>
        </p:nvCxnSpPr>
        <p:spPr>
          <a:xfrm flipV="1">
            <a:off x="6433811" y="4439804"/>
            <a:ext cx="1072303" cy="187926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B86846A-45C4-4E2F-948F-BCEACC6C6AF5}"/>
              </a:ext>
            </a:extLst>
          </p:cNvPr>
          <p:cNvCxnSpPr>
            <a:cxnSpLocks/>
          </p:cNvCxnSpPr>
          <p:nvPr/>
        </p:nvCxnSpPr>
        <p:spPr>
          <a:xfrm flipV="1">
            <a:off x="5948734" y="2236846"/>
            <a:ext cx="681597" cy="104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456287-5C7E-78E7-1525-00B71A321F1E}"/>
              </a:ext>
            </a:extLst>
          </p:cNvPr>
          <p:cNvCxnSpPr>
            <a:cxnSpLocks/>
          </p:cNvCxnSpPr>
          <p:nvPr/>
        </p:nvCxnSpPr>
        <p:spPr>
          <a:xfrm>
            <a:off x="6595174" y="2230576"/>
            <a:ext cx="905596" cy="2239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25496A-C5D7-FD5D-AEA7-24C7F6BEA96C}"/>
              </a:ext>
            </a:extLst>
          </p:cNvPr>
          <p:cNvCxnSpPr>
            <a:cxnSpLocks/>
          </p:cNvCxnSpPr>
          <p:nvPr/>
        </p:nvCxnSpPr>
        <p:spPr>
          <a:xfrm flipH="1" flipV="1">
            <a:off x="6605062" y="2236846"/>
            <a:ext cx="880318" cy="2189493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6F4146-9168-CA5C-655A-FCDB8B02CD45}"/>
              </a:ext>
            </a:extLst>
          </p:cNvPr>
          <p:cNvCxnSpPr>
            <a:cxnSpLocks/>
          </p:cNvCxnSpPr>
          <p:nvPr/>
        </p:nvCxnSpPr>
        <p:spPr>
          <a:xfrm flipV="1">
            <a:off x="5978268" y="2240115"/>
            <a:ext cx="640314" cy="97965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Bildobjekt 54">
            <a:extLst>
              <a:ext uri="{FF2B5EF4-FFF2-40B4-BE49-F238E27FC236}">
                <a16:creationId xmlns:a16="http://schemas.microsoft.com/office/drawing/2014/main" id="{8CA9BC18-0076-4DBB-D709-23F1992B86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86" y="3869000"/>
            <a:ext cx="231394" cy="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26584C3-D31D-A47A-CE97-9DD9C3862403}"/>
              </a:ext>
            </a:extLst>
          </p:cNvPr>
          <p:cNvGrpSpPr/>
          <p:nvPr/>
        </p:nvGrpSpPr>
        <p:grpSpPr>
          <a:xfrm>
            <a:off x="7264851" y="5572137"/>
            <a:ext cx="405702" cy="310186"/>
            <a:chOff x="7264851" y="5572137"/>
            <a:chExt cx="405702" cy="310186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AD0F292-9ED9-2FFF-A9EE-7A631EE33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851" y="5572137"/>
              <a:ext cx="405702" cy="31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Bildobjekt 49">
              <a:extLst>
                <a:ext uri="{FF2B5EF4-FFF2-40B4-BE49-F238E27FC236}">
                  <a16:creationId xmlns:a16="http://schemas.microsoft.com/office/drawing/2014/main" id="{7A21BBF5-18A6-FDAC-620A-FF21520D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375" y="5641847"/>
              <a:ext cx="176654" cy="17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F7759F-162F-37A7-E5D1-9593390A3D58}"/>
              </a:ext>
            </a:extLst>
          </p:cNvPr>
          <p:cNvCxnSpPr>
            <a:cxnSpLocks/>
          </p:cNvCxnSpPr>
          <p:nvPr/>
        </p:nvCxnSpPr>
        <p:spPr>
          <a:xfrm flipH="1" flipV="1">
            <a:off x="7166071" y="4144588"/>
            <a:ext cx="197560" cy="6298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>
            <a:extLst>
              <a:ext uri="{FF2B5EF4-FFF2-40B4-BE49-F238E27FC236}">
                <a16:creationId xmlns:a16="http://schemas.microsoft.com/office/drawing/2014/main" id="{044C6868-3DAE-D629-20CC-F958EB5C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7745" y="4403019"/>
            <a:ext cx="285732" cy="1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8EF0F22B-75CA-DDEC-2605-BAE25F20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0" y="5734050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038F812A-F6AA-F88F-83CB-86A8048B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7" y="6600825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669E8C7D-197B-133E-9B81-BF44655F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2" y="2569612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lektrisk spänning - Beställ Varningsskyltar online här">
            <a:extLst>
              <a:ext uri="{FF2B5EF4-FFF2-40B4-BE49-F238E27FC236}">
                <a16:creationId xmlns:a16="http://schemas.microsoft.com/office/drawing/2014/main" id="{594E9E3D-722E-F03E-1117-8AE2D82D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8" y="345222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A6965737-7B68-BAC7-D81F-4015017A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7" y="465998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0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1EC53-125F-4F9A-E690-BA26200F4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"/>
          <a:stretch/>
        </p:blipFill>
        <p:spPr>
          <a:xfrm>
            <a:off x="0" y="1525158"/>
            <a:ext cx="4064000" cy="5332842"/>
          </a:xfrm>
          <a:prstGeom prst="rect">
            <a:avLst/>
          </a:prstGeom>
        </p:spPr>
      </p:pic>
      <p:sp>
        <p:nvSpPr>
          <p:cNvPr id="33" name="Free-form: Shape 32">
            <a:extLst>
              <a:ext uri="{FF2B5EF4-FFF2-40B4-BE49-F238E27FC236}">
                <a16:creationId xmlns:a16="http://schemas.microsoft.com/office/drawing/2014/main" id="{9F84B735-7445-44A3-8A5C-485044458430}"/>
              </a:ext>
            </a:extLst>
          </p:cNvPr>
          <p:cNvSpPr/>
          <p:nvPr/>
        </p:nvSpPr>
        <p:spPr>
          <a:xfrm>
            <a:off x="1406106" y="1552755"/>
            <a:ext cx="2648309" cy="5296619"/>
          </a:xfrm>
          <a:custGeom>
            <a:avLst/>
            <a:gdLst>
              <a:gd name="connsiteX0" fmla="*/ 8626 w 2648309"/>
              <a:gd name="connsiteY0" fmla="*/ 60385 h 5296619"/>
              <a:gd name="connsiteX1" fmla="*/ 345056 w 2648309"/>
              <a:gd name="connsiteY1" fmla="*/ 0 h 5296619"/>
              <a:gd name="connsiteX2" fmla="*/ 603849 w 2648309"/>
              <a:gd name="connsiteY2" fmla="*/ 672860 h 5296619"/>
              <a:gd name="connsiteX3" fmla="*/ 802256 w 2648309"/>
              <a:gd name="connsiteY3" fmla="*/ 1975449 h 5296619"/>
              <a:gd name="connsiteX4" fmla="*/ 1233577 w 2648309"/>
              <a:gd name="connsiteY4" fmla="*/ 3286664 h 5296619"/>
              <a:gd name="connsiteX5" fmla="*/ 1699403 w 2648309"/>
              <a:gd name="connsiteY5" fmla="*/ 4347713 h 5296619"/>
              <a:gd name="connsiteX6" fmla="*/ 2648309 w 2648309"/>
              <a:gd name="connsiteY6" fmla="*/ 4822166 h 5296619"/>
              <a:gd name="connsiteX7" fmla="*/ 2424022 w 2648309"/>
              <a:gd name="connsiteY7" fmla="*/ 5296619 h 5296619"/>
              <a:gd name="connsiteX8" fmla="*/ 2018581 w 2648309"/>
              <a:gd name="connsiteY8" fmla="*/ 5132717 h 5296619"/>
              <a:gd name="connsiteX9" fmla="*/ 1216324 w 2648309"/>
              <a:gd name="connsiteY9" fmla="*/ 4873924 h 5296619"/>
              <a:gd name="connsiteX10" fmla="*/ 120769 w 2648309"/>
              <a:gd name="connsiteY10" fmla="*/ 2122098 h 5296619"/>
              <a:gd name="connsiteX11" fmla="*/ 25879 w 2648309"/>
              <a:gd name="connsiteY11" fmla="*/ 879894 h 5296619"/>
              <a:gd name="connsiteX12" fmla="*/ 224286 w 2648309"/>
              <a:gd name="connsiteY12" fmla="*/ 836762 h 5296619"/>
              <a:gd name="connsiteX13" fmla="*/ 112143 w 2648309"/>
              <a:gd name="connsiteY13" fmla="*/ 241539 h 5296619"/>
              <a:gd name="connsiteX14" fmla="*/ 0 w 2648309"/>
              <a:gd name="connsiteY14" fmla="*/ 250166 h 5296619"/>
              <a:gd name="connsiteX15" fmla="*/ 8626 w 2648309"/>
              <a:gd name="connsiteY15" fmla="*/ 60385 h 529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309" h="5296619">
                <a:moveTo>
                  <a:pt x="8626" y="60385"/>
                </a:moveTo>
                <a:lnTo>
                  <a:pt x="345056" y="0"/>
                </a:lnTo>
                <a:lnTo>
                  <a:pt x="603849" y="672860"/>
                </a:lnTo>
                <a:lnTo>
                  <a:pt x="802256" y="1975449"/>
                </a:lnTo>
                <a:lnTo>
                  <a:pt x="1233577" y="3286664"/>
                </a:lnTo>
                <a:lnTo>
                  <a:pt x="1699403" y="4347713"/>
                </a:lnTo>
                <a:lnTo>
                  <a:pt x="2648309" y="4822166"/>
                </a:lnTo>
                <a:lnTo>
                  <a:pt x="2424022" y="5296619"/>
                </a:lnTo>
                <a:lnTo>
                  <a:pt x="2018581" y="5132717"/>
                </a:lnTo>
                <a:lnTo>
                  <a:pt x="1216324" y="4873924"/>
                </a:lnTo>
                <a:lnTo>
                  <a:pt x="120769" y="2122098"/>
                </a:lnTo>
                <a:lnTo>
                  <a:pt x="25879" y="879894"/>
                </a:lnTo>
                <a:lnTo>
                  <a:pt x="224286" y="836762"/>
                </a:lnTo>
                <a:lnTo>
                  <a:pt x="112143" y="241539"/>
                </a:lnTo>
                <a:lnTo>
                  <a:pt x="0" y="250166"/>
                </a:lnTo>
                <a:lnTo>
                  <a:pt x="8626" y="60385"/>
                </a:lnTo>
                <a:close/>
              </a:path>
            </a:pathLst>
          </a:custGeom>
          <a:solidFill>
            <a:srgbClr val="E3672A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99B59-60AF-F7CA-6E54-7FAB631E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31049"/>
              </p:ext>
            </p:extLst>
          </p:nvPr>
        </p:nvGraphicFramePr>
        <p:xfrm>
          <a:off x="0" y="774700"/>
          <a:ext cx="12192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621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4003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Projektnamn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Arbetsplats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2523109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VF 400kV Ängsberg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Skede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71099"/>
                  </a:ext>
                </a:extLst>
              </a:tr>
            </a:tbl>
          </a:graphicData>
        </a:graphic>
      </p:graphicFrame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2B08E02D-61D1-E6EE-1398-777B7636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56500"/>
            <a:ext cx="2220822" cy="65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08CF4-396E-0ADF-AA67-836846F8380D}"/>
              </a:ext>
            </a:extLst>
          </p:cNvPr>
          <p:cNvSpPr txBox="1"/>
          <p:nvPr/>
        </p:nvSpPr>
        <p:spPr>
          <a:xfrm>
            <a:off x="2311400" y="76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Arbetsplatsdisposition (APD-plan)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01EF7-8BB9-52A9-4735-FAE4A38A5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4064001" y="1525158"/>
            <a:ext cx="8128000" cy="53328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C003D-6905-91ED-FD63-326F5E457933}"/>
              </a:ext>
            </a:extLst>
          </p:cNvPr>
          <p:cNvCxnSpPr>
            <a:cxnSpLocks/>
          </p:cNvCxnSpPr>
          <p:nvPr/>
        </p:nvCxnSpPr>
        <p:spPr>
          <a:xfrm>
            <a:off x="4064000" y="1522777"/>
            <a:ext cx="0" cy="53518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DAFA1-0F36-5909-DBFD-3AA514CBEF2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59525" y="5949855"/>
            <a:ext cx="10447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696FC9-C296-92BF-AE4F-5171296044C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522777"/>
            <a:ext cx="1741714" cy="4427078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8F5914-FF92-A04B-C702-1323D668B9AB}"/>
              </a:ext>
            </a:extLst>
          </p:cNvPr>
          <p:cNvCxnSpPr>
            <a:cxnSpLocks/>
          </p:cNvCxnSpPr>
          <p:nvPr/>
        </p:nvCxnSpPr>
        <p:spPr>
          <a:xfrm flipH="1" flipV="1">
            <a:off x="7837714" y="5949855"/>
            <a:ext cx="2509935" cy="908145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530AA0-6AE3-BC06-058F-44B297470CDB}"/>
              </a:ext>
            </a:extLst>
          </p:cNvPr>
          <p:cNvCxnSpPr>
            <a:cxnSpLocks/>
          </p:cNvCxnSpPr>
          <p:nvPr/>
        </p:nvCxnSpPr>
        <p:spPr>
          <a:xfrm flipV="1">
            <a:off x="11704860" y="5949854"/>
            <a:ext cx="487140" cy="899520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B3B643-4E63-74CB-253A-549F66CA520C}"/>
              </a:ext>
            </a:extLst>
          </p:cNvPr>
          <p:cNvCxnSpPr>
            <a:cxnSpLocks/>
          </p:cNvCxnSpPr>
          <p:nvPr/>
        </p:nvCxnSpPr>
        <p:spPr>
          <a:xfrm>
            <a:off x="9274629" y="4329404"/>
            <a:ext cx="2917371" cy="1296955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9C39EA-2846-A70A-EEBB-E67F9831AC58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8128001" y="1525158"/>
            <a:ext cx="1146628" cy="2801865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C9B7CD2-A805-45FB-1780-3D469CA4386A}"/>
              </a:ext>
            </a:extLst>
          </p:cNvPr>
          <p:cNvSpPr txBox="1"/>
          <p:nvPr/>
        </p:nvSpPr>
        <p:spPr>
          <a:xfrm>
            <a:off x="2269634" y="1759790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Bodetablering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3E7F1BE-49C6-846E-D3E7-36287072C5FB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1810139" y="1944456"/>
            <a:ext cx="459495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A674B03-ECED-D728-5F89-D8BF447C1053}"/>
              </a:ext>
            </a:extLst>
          </p:cNvPr>
          <p:cNvSpPr txBox="1"/>
          <p:nvPr/>
        </p:nvSpPr>
        <p:spPr>
          <a:xfrm>
            <a:off x="2136532" y="2352545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3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D8D8D5-E98C-13F6-E79B-7F344BCE572D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1810139" y="2483350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7C11806-75D7-F2BA-0225-7656FFB8D5AB}"/>
              </a:ext>
            </a:extLst>
          </p:cNvPr>
          <p:cNvSpPr txBox="1"/>
          <p:nvPr/>
        </p:nvSpPr>
        <p:spPr>
          <a:xfrm>
            <a:off x="2604187" y="4598074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2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F9E720B-BA57-3F83-A432-72A281E16E39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2277794" y="4728879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Bildobjekt 48">
            <a:extLst>
              <a:ext uri="{FF2B5EF4-FFF2-40B4-BE49-F238E27FC236}">
                <a16:creationId xmlns:a16="http://schemas.microsoft.com/office/drawing/2014/main" id="{793DDF79-9D8C-049C-4E22-24631558F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86" y="4331320"/>
            <a:ext cx="396000" cy="3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A256772-DFF8-4380-C5F8-BDEB5DD2A0F5}"/>
              </a:ext>
            </a:extLst>
          </p:cNvPr>
          <p:cNvSpPr/>
          <p:nvPr/>
        </p:nvSpPr>
        <p:spPr>
          <a:xfrm rot="20112294">
            <a:off x="8180467" y="4364652"/>
            <a:ext cx="151004" cy="824456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FF8A12-DFE8-4D80-DEE4-C3CC3428CE20}"/>
              </a:ext>
            </a:extLst>
          </p:cNvPr>
          <p:cNvSpPr/>
          <p:nvPr/>
        </p:nvSpPr>
        <p:spPr>
          <a:xfrm rot="17586045">
            <a:off x="8950966" y="4699143"/>
            <a:ext cx="151200" cy="1357300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0000000-0008-0000-0700-0000D6260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83" y="4189198"/>
            <a:ext cx="303640" cy="303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EAC3097-9E7C-8906-26A2-6354959C4601}"/>
              </a:ext>
            </a:extLst>
          </p:cNvPr>
          <p:cNvCxnSpPr>
            <a:cxnSpLocks/>
          </p:cNvCxnSpPr>
          <p:nvPr/>
        </p:nvCxnSpPr>
        <p:spPr>
          <a:xfrm flipH="1">
            <a:off x="4212376" y="5204170"/>
            <a:ext cx="1543324" cy="16452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00000000-0008-0000-0700-0000CB260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772" y="3966746"/>
            <a:ext cx="351894" cy="32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45CF0021-3090-E713-FB14-A2208997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" y="1849035"/>
            <a:ext cx="398258" cy="3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4F547CC-5BE2-D9D9-9EAF-AE8A522D4432}"/>
              </a:ext>
            </a:extLst>
          </p:cNvPr>
          <p:cNvCxnSpPr>
            <a:cxnSpLocks/>
          </p:cNvCxnSpPr>
          <p:nvPr/>
        </p:nvCxnSpPr>
        <p:spPr>
          <a:xfrm flipH="1">
            <a:off x="5715000" y="4499624"/>
            <a:ext cx="1351401" cy="712901"/>
          </a:xfrm>
          <a:prstGeom prst="line">
            <a:avLst/>
          </a:prstGeom>
          <a:ln w="571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81F5CFA-24AD-880A-5D5A-4F75FDDE9C50}"/>
              </a:ext>
            </a:extLst>
          </p:cNvPr>
          <p:cNvCxnSpPr/>
          <p:nvPr/>
        </p:nvCxnSpPr>
        <p:spPr>
          <a:xfrm>
            <a:off x="0" y="150228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Straight Connector 5146">
            <a:extLst>
              <a:ext uri="{FF2B5EF4-FFF2-40B4-BE49-F238E27FC236}">
                <a16:creationId xmlns:a16="http://schemas.microsoft.com/office/drawing/2014/main" id="{CA4D53B2-239F-3B95-D811-432D429C3EB0}"/>
              </a:ext>
            </a:extLst>
          </p:cNvPr>
          <p:cNvCxnSpPr>
            <a:cxnSpLocks/>
          </p:cNvCxnSpPr>
          <p:nvPr/>
        </p:nvCxnSpPr>
        <p:spPr>
          <a:xfrm>
            <a:off x="1329977" y="2507673"/>
            <a:ext cx="0" cy="991248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8" name="Straight Connector 5147">
            <a:extLst>
              <a:ext uri="{FF2B5EF4-FFF2-40B4-BE49-F238E27FC236}">
                <a16:creationId xmlns:a16="http://schemas.microsoft.com/office/drawing/2014/main" id="{83E9EB98-1DB3-3A9B-20BC-23715EA3B73E}"/>
              </a:ext>
            </a:extLst>
          </p:cNvPr>
          <p:cNvCxnSpPr>
            <a:cxnSpLocks/>
          </p:cNvCxnSpPr>
          <p:nvPr/>
        </p:nvCxnSpPr>
        <p:spPr>
          <a:xfrm>
            <a:off x="1334007" y="3498921"/>
            <a:ext cx="1375304" cy="3365476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F0678-C591-07EF-4F8F-B6E53FF0F05D}"/>
              </a:ext>
            </a:extLst>
          </p:cNvPr>
          <p:cNvSpPr/>
          <p:nvPr/>
        </p:nvSpPr>
        <p:spPr>
          <a:xfrm>
            <a:off x="1690777" y="5098210"/>
            <a:ext cx="2268748" cy="17032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C0CDD6-240A-51D4-3D24-C95374EC8115}"/>
              </a:ext>
            </a:extLst>
          </p:cNvPr>
          <p:cNvSpPr txBox="1"/>
          <p:nvPr/>
        </p:nvSpPr>
        <p:spPr>
          <a:xfrm>
            <a:off x="2805691" y="5412967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B68EFD2-BD6F-AE1C-B4A3-C95D5E4205B8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3238591" y="5674577"/>
            <a:ext cx="164841" cy="59660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7CFF53-16D5-47E5-4388-39A4FC912842}"/>
              </a:ext>
            </a:extLst>
          </p:cNvPr>
          <p:cNvCxnSpPr>
            <a:cxnSpLocks/>
          </p:cNvCxnSpPr>
          <p:nvPr/>
        </p:nvCxnSpPr>
        <p:spPr>
          <a:xfrm>
            <a:off x="1554064" y="4412158"/>
            <a:ext cx="477936" cy="322138"/>
          </a:xfrm>
          <a:prstGeom prst="straightConnector1">
            <a:avLst/>
          </a:prstGeom>
          <a:ln>
            <a:solidFill>
              <a:srgbClr val="E367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1A8A247-1EA8-43E7-6E63-E858ABEB20C9}"/>
              </a:ext>
            </a:extLst>
          </p:cNvPr>
          <p:cNvSpPr txBox="1"/>
          <p:nvPr/>
        </p:nvSpPr>
        <p:spPr>
          <a:xfrm>
            <a:off x="211680" y="4042826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rgbClr val="E3672A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Arbetsområde</a:t>
            </a:r>
          </a:p>
        </p:txBody>
      </p:sp>
      <p:pic>
        <p:nvPicPr>
          <p:cNvPr id="83" name="Picture 82" descr="grävmaskin isolerat på en transparent bakgrund 27182413 PNG">
            <a:extLst>
              <a:ext uri="{FF2B5EF4-FFF2-40B4-BE49-F238E27FC236}">
                <a16:creationId xmlns:a16="http://schemas.microsoft.com/office/drawing/2014/main" id="{380AE420-C7D0-7E8C-7882-1B7DA95424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5" y="4184317"/>
            <a:ext cx="612180" cy="408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6752460-62A3-D2D3-6B15-265335266C24}"/>
              </a:ext>
            </a:extLst>
          </p:cNvPr>
          <p:cNvCxnSpPr>
            <a:cxnSpLocks/>
          </p:cNvCxnSpPr>
          <p:nvPr/>
        </p:nvCxnSpPr>
        <p:spPr>
          <a:xfrm>
            <a:off x="5890634" y="1516380"/>
            <a:ext cx="1994365" cy="5328834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B6DF27-2818-97B6-1381-188F9CFCDE4E}"/>
              </a:ext>
            </a:extLst>
          </p:cNvPr>
          <p:cNvSpPr/>
          <p:nvPr/>
        </p:nvSpPr>
        <p:spPr>
          <a:xfrm>
            <a:off x="4063999" y="1522777"/>
            <a:ext cx="8128001" cy="53328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C8363D9E-B88D-1D87-4919-F6F204F0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2" y="2569612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47AF1D2E-9306-4BE6-72F6-0F241C0D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8" y="345222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4CD830D6-F1EE-96C6-DCD8-1199E6DE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7" y="465998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F2C93013-6B48-F2C6-7C17-F45424D3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0" y="5734050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75CF56EF-5F31-6FDB-6CCD-6E72284C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7" y="6600825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D1CFF2D3-77B5-3CCF-62E4-63B97E9E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81" y="1630105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353C86D5-FE52-ACBA-3C56-86E8CCB2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00" y="2985074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5710DA97-FDEF-7336-A307-AAABC163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7" y="4179822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8A80C9E4-02AC-7F82-C426-0CD45148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55" y="5760277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3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1EC53-125F-4F9A-E690-BA26200F4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"/>
          <a:stretch/>
        </p:blipFill>
        <p:spPr>
          <a:xfrm>
            <a:off x="0" y="1525158"/>
            <a:ext cx="4064000" cy="5332842"/>
          </a:xfrm>
          <a:prstGeom prst="rect">
            <a:avLst/>
          </a:prstGeom>
        </p:spPr>
      </p:pic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08337381-AA39-F0C5-20EB-C4986523964F}"/>
              </a:ext>
            </a:extLst>
          </p:cNvPr>
          <p:cNvSpPr/>
          <p:nvPr/>
        </p:nvSpPr>
        <p:spPr>
          <a:xfrm>
            <a:off x="1406106" y="1552755"/>
            <a:ext cx="2648309" cy="5296619"/>
          </a:xfrm>
          <a:custGeom>
            <a:avLst/>
            <a:gdLst>
              <a:gd name="connsiteX0" fmla="*/ 8626 w 2648309"/>
              <a:gd name="connsiteY0" fmla="*/ 60385 h 5296619"/>
              <a:gd name="connsiteX1" fmla="*/ 345056 w 2648309"/>
              <a:gd name="connsiteY1" fmla="*/ 0 h 5296619"/>
              <a:gd name="connsiteX2" fmla="*/ 603849 w 2648309"/>
              <a:gd name="connsiteY2" fmla="*/ 672860 h 5296619"/>
              <a:gd name="connsiteX3" fmla="*/ 802256 w 2648309"/>
              <a:gd name="connsiteY3" fmla="*/ 1975449 h 5296619"/>
              <a:gd name="connsiteX4" fmla="*/ 1233577 w 2648309"/>
              <a:gd name="connsiteY4" fmla="*/ 3286664 h 5296619"/>
              <a:gd name="connsiteX5" fmla="*/ 1699403 w 2648309"/>
              <a:gd name="connsiteY5" fmla="*/ 4347713 h 5296619"/>
              <a:gd name="connsiteX6" fmla="*/ 2648309 w 2648309"/>
              <a:gd name="connsiteY6" fmla="*/ 4822166 h 5296619"/>
              <a:gd name="connsiteX7" fmla="*/ 2424022 w 2648309"/>
              <a:gd name="connsiteY7" fmla="*/ 5296619 h 5296619"/>
              <a:gd name="connsiteX8" fmla="*/ 2018581 w 2648309"/>
              <a:gd name="connsiteY8" fmla="*/ 5132717 h 5296619"/>
              <a:gd name="connsiteX9" fmla="*/ 1216324 w 2648309"/>
              <a:gd name="connsiteY9" fmla="*/ 4873924 h 5296619"/>
              <a:gd name="connsiteX10" fmla="*/ 120769 w 2648309"/>
              <a:gd name="connsiteY10" fmla="*/ 2122098 h 5296619"/>
              <a:gd name="connsiteX11" fmla="*/ 25879 w 2648309"/>
              <a:gd name="connsiteY11" fmla="*/ 879894 h 5296619"/>
              <a:gd name="connsiteX12" fmla="*/ 224286 w 2648309"/>
              <a:gd name="connsiteY12" fmla="*/ 836762 h 5296619"/>
              <a:gd name="connsiteX13" fmla="*/ 112143 w 2648309"/>
              <a:gd name="connsiteY13" fmla="*/ 241539 h 5296619"/>
              <a:gd name="connsiteX14" fmla="*/ 0 w 2648309"/>
              <a:gd name="connsiteY14" fmla="*/ 250166 h 5296619"/>
              <a:gd name="connsiteX15" fmla="*/ 8626 w 2648309"/>
              <a:gd name="connsiteY15" fmla="*/ 60385 h 529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309" h="5296619">
                <a:moveTo>
                  <a:pt x="8626" y="60385"/>
                </a:moveTo>
                <a:lnTo>
                  <a:pt x="345056" y="0"/>
                </a:lnTo>
                <a:lnTo>
                  <a:pt x="603849" y="672860"/>
                </a:lnTo>
                <a:lnTo>
                  <a:pt x="802256" y="1975449"/>
                </a:lnTo>
                <a:lnTo>
                  <a:pt x="1233577" y="3286664"/>
                </a:lnTo>
                <a:lnTo>
                  <a:pt x="1699403" y="4347713"/>
                </a:lnTo>
                <a:lnTo>
                  <a:pt x="2648309" y="4822166"/>
                </a:lnTo>
                <a:lnTo>
                  <a:pt x="2424022" y="5296619"/>
                </a:lnTo>
                <a:lnTo>
                  <a:pt x="2018581" y="5132717"/>
                </a:lnTo>
                <a:lnTo>
                  <a:pt x="1216324" y="4873924"/>
                </a:lnTo>
                <a:lnTo>
                  <a:pt x="120769" y="2122098"/>
                </a:lnTo>
                <a:lnTo>
                  <a:pt x="25879" y="879894"/>
                </a:lnTo>
                <a:lnTo>
                  <a:pt x="224286" y="836762"/>
                </a:lnTo>
                <a:lnTo>
                  <a:pt x="112143" y="241539"/>
                </a:lnTo>
                <a:lnTo>
                  <a:pt x="0" y="250166"/>
                </a:lnTo>
                <a:lnTo>
                  <a:pt x="8626" y="60385"/>
                </a:lnTo>
                <a:close/>
              </a:path>
            </a:pathLst>
          </a:custGeom>
          <a:solidFill>
            <a:srgbClr val="E3672A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99B59-60AF-F7CA-6E54-7FAB631E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4098"/>
              </p:ext>
            </p:extLst>
          </p:nvPr>
        </p:nvGraphicFramePr>
        <p:xfrm>
          <a:off x="0" y="774700"/>
          <a:ext cx="12192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621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4003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Projektnamn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Arbetsplats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2523109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VF 400kV Ängsberg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Skede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71099"/>
                  </a:ext>
                </a:extLst>
              </a:tr>
            </a:tbl>
          </a:graphicData>
        </a:graphic>
      </p:graphicFrame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2B08E02D-61D1-E6EE-1398-777B7636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56500"/>
            <a:ext cx="2220822" cy="65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08CF4-396E-0ADF-AA67-836846F8380D}"/>
              </a:ext>
            </a:extLst>
          </p:cNvPr>
          <p:cNvSpPr txBox="1"/>
          <p:nvPr/>
        </p:nvSpPr>
        <p:spPr>
          <a:xfrm>
            <a:off x="2311400" y="76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Arbetsplatsdisposition (APD-plan)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01EF7-8BB9-52A9-4735-FAE4A38A5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8715" r="17039" b="29359"/>
          <a:stretch/>
        </p:blipFill>
        <p:spPr>
          <a:xfrm>
            <a:off x="4064001" y="1525158"/>
            <a:ext cx="8128000" cy="53328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C003D-6905-91ED-FD63-326F5E457933}"/>
              </a:ext>
            </a:extLst>
          </p:cNvPr>
          <p:cNvCxnSpPr>
            <a:cxnSpLocks/>
          </p:cNvCxnSpPr>
          <p:nvPr/>
        </p:nvCxnSpPr>
        <p:spPr>
          <a:xfrm>
            <a:off x="4064000" y="1522777"/>
            <a:ext cx="0" cy="53518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DAFA1-0F36-5909-DBFD-3AA514CBEF2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181350" y="4189198"/>
            <a:ext cx="882649" cy="2229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8D6886-2E02-691B-4AC2-38CC6CC2CCF3}"/>
              </a:ext>
            </a:extLst>
          </p:cNvPr>
          <p:cNvCxnSpPr>
            <a:cxnSpLocks/>
          </p:cNvCxnSpPr>
          <p:nvPr/>
        </p:nvCxnSpPr>
        <p:spPr>
          <a:xfrm flipH="1" flipV="1">
            <a:off x="5657462" y="1516380"/>
            <a:ext cx="2104033" cy="5348017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255212-4CBC-6EE8-AE4D-2B340C7BE2CE}"/>
              </a:ext>
            </a:extLst>
          </p:cNvPr>
          <p:cNvCxnSpPr>
            <a:cxnSpLocks/>
          </p:cNvCxnSpPr>
          <p:nvPr/>
        </p:nvCxnSpPr>
        <p:spPr>
          <a:xfrm flipH="1" flipV="1">
            <a:off x="8118415" y="1526652"/>
            <a:ext cx="2104033" cy="5348017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C95893-7158-E6F3-B832-6E06116F2962}"/>
              </a:ext>
            </a:extLst>
          </p:cNvPr>
          <p:cNvCxnSpPr>
            <a:cxnSpLocks/>
          </p:cNvCxnSpPr>
          <p:nvPr/>
        </p:nvCxnSpPr>
        <p:spPr>
          <a:xfrm flipH="1">
            <a:off x="1810139" y="1944456"/>
            <a:ext cx="459495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545599-3D52-1C8A-09F5-9B50E691C911}"/>
              </a:ext>
            </a:extLst>
          </p:cNvPr>
          <p:cNvCxnSpPr>
            <a:cxnSpLocks/>
          </p:cNvCxnSpPr>
          <p:nvPr/>
        </p:nvCxnSpPr>
        <p:spPr>
          <a:xfrm flipH="1">
            <a:off x="1810139" y="2483350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DC7422-EC23-E9B1-FAB5-A5D937691D4C}"/>
              </a:ext>
            </a:extLst>
          </p:cNvPr>
          <p:cNvCxnSpPr>
            <a:cxnSpLocks/>
          </p:cNvCxnSpPr>
          <p:nvPr/>
        </p:nvCxnSpPr>
        <p:spPr>
          <a:xfrm flipH="1">
            <a:off x="2277794" y="4728879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6310CD-E2A0-2407-2D2D-BA7621A815CB}"/>
              </a:ext>
            </a:extLst>
          </p:cNvPr>
          <p:cNvSpPr txBox="1"/>
          <p:nvPr/>
        </p:nvSpPr>
        <p:spPr>
          <a:xfrm>
            <a:off x="2269634" y="1759790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Bodetablering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003768-9135-B8DF-C67B-7AB54BE0FEEA}"/>
              </a:ext>
            </a:extLst>
          </p:cNvPr>
          <p:cNvSpPr txBox="1"/>
          <p:nvPr/>
        </p:nvSpPr>
        <p:spPr>
          <a:xfrm>
            <a:off x="2136532" y="2352545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0E7882-6123-8F9D-0DF6-D20096E1AE54}"/>
              </a:ext>
            </a:extLst>
          </p:cNvPr>
          <p:cNvSpPr txBox="1"/>
          <p:nvPr/>
        </p:nvSpPr>
        <p:spPr>
          <a:xfrm>
            <a:off x="2604187" y="4598074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1943C3-EB5E-B76B-720B-1FEBF106CE79}"/>
              </a:ext>
            </a:extLst>
          </p:cNvPr>
          <p:cNvCxnSpPr>
            <a:cxnSpLocks/>
          </p:cNvCxnSpPr>
          <p:nvPr/>
        </p:nvCxnSpPr>
        <p:spPr>
          <a:xfrm>
            <a:off x="6086475" y="5724525"/>
            <a:ext cx="266700" cy="11343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A3ACE243-88E7-F89D-157F-9717F7347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08" y="1833592"/>
            <a:ext cx="351894" cy="32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Bildobjekt 48">
            <a:extLst>
              <a:ext uri="{FF2B5EF4-FFF2-40B4-BE49-F238E27FC236}">
                <a16:creationId xmlns:a16="http://schemas.microsoft.com/office/drawing/2014/main" id="{526DA90E-17B6-6E6B-A2B0-01FD8A3F7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97" y="3656197"/>
            <a:ext cx="396000" cy="3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2B484287-C350-F901-E245-F1BCCA175A53}"/>
              </a:ext>
            </a:extLst>
          </p:cNvPr>
          <p:cNvSpPr/>
          <p:nvPr/>
        </p:nvSpPr>
        <p:spPr>
          <a:xfrm rot="20377920">
            <a:off x="7763510" y="3441849"/>
            <a:ext cx="134733" cy="1259780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8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55E4E53B-52B0-9923-DAE7-C65D6851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" y="1849035"/>
            <a:ext cx="398258" cy="3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893122-656A-CD27-DA0A-AD4EAC11E94F}"/>
              </a:ext>
            </a:extLst>
          </p:cNvPr>
          <p:cNvCxnSpPr>
            <a:cxnSpLocks/>
          </p:cNvCxnSpPr>
          <p:nvPr/>
        </p:nvCxnSpPr>
        <p:spPr>
          <a:xfrm>
            <a:off x="5276850" y="1522777"/>
            <a:ext cx="2010850" cy="5341620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944BE9-CA3F-0A74-13B0-92144D08DA30}"/>
              </a:ext>
            </a:extLst>
          </p:cNvPr>
          <p:cNvCxnSpPr>
            <a:cxnSpLocks/>
          </p:cNvCxnSpPr>
          <p:nvPr/>
        </p:nvCxnSpPr>
        <p:spPr>
          <a:xfrm flipH="1">
            <a:off x="6086475" y="4533900"/>
            <a:ext cx="685800" cy="1200150"/>
          </a:xfrm>
          <a:prstGeom prst="line">
            <a:avLst/>
          </a:prstGeom>
          <a:ln w="571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D1F545-8C1E-ED42-F2B7-0F70369EDE73}"/>
              </a:ext>
            </a:extLst>
          </p:cNvPr>
          <p:cNvCxnSpPr/>
          <p:nvPr/>
        </p:nvCxnSpPr>
        <p:spPr>
          <a:xfrm>
            <a:off x="0" y="150228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1B50DE5-D818-D924-8220-A3A4FC5E64C9}"/>
              </a:ext>
            </a:extLst>
          </p:cNvPr>
          <p:cNvCxnSpPr>
            <a:cxnSpLocks/>
          </p:cNvCxnSpPr>
          <p:nvPr/>
        </p:nvCxnSpPr>
        <p:spPr>
          <a:xfrm>
            <a:off x="1329977" y="2507673"/>
            <a:ext cx="0" cy="991248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D401864-45F5-EC86-56E3-701664B40E75}"/>
              </a:ext>
            </a:extLst>
          </p:cNvPr>
          <p:cNvCxnSpPr>
            <a:cxnSpLocks/>
          </p:cNvCxnSpPr>
          <p:nvPr/>
        </p:nvCxnSpPr>
        <p:spPr>
          <a:xfrm>
            <a:off x="1334007" y="3498921"/>
            <a:ext cx="1375304" cy="3365476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F0678-C591-07EF-4F8F-B6E53FF0F05D}"/>
              </a:ext>
            </a:extLst>
          </p:cNvPr>
          <p:cNvSpPr/>
          <p:nvPr/>
        </p:nvSpPr>
        <p:spPr>
          <a:xfrm>
            <a:off x="1483744" y="4000500"/>
            <a:ext cx="1697606" cy="134096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0AE5F6-80D8-8548-E560-1623D1EE0569}"/>
              </a:ext>
            </a:extLst>
          </p:cNvPr>
          <p:cNvSpPr txBox="1"/>
          <p:nvPr/>
        </p:nvSpPr>
        <p:spPr>
          <a:xfrm>
            <a:off x="211680" y="4042826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rgbClr val="E3672A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Arbetsområde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488178-C841-0BF6-A106-0FB419802468}"/>
              </a:ext>
            </a:extLst>
          </p:cNvPr>
          <p:cNvCxnSpPr>
            <a:cxnSpLocks/>
          </p:cNvCxnSpPr>
          <p:nvPr/>
        </p:nvCxnSpPr>
        <p:spPr>
          <a:xfrm>
            <a:off x="1554064" y="4412158"/>
            <a:ext cx="477936" cy="322138"/>
          </a:xfrm>
          <a:prstGeom prst="straightConnector1">
            <a:avLst/>
          </a:prstGeom>
          <a:ln>
            <a:solidFill>
              <a:srgbClr val="E367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2F9E7A3-4AFE-2B3C-72FB-5E5CF317876D}"/>
              </a:ext>
            </a:extLst>
          </p:cNvPr>
          <p:cNvSpPr txBox="1"/>
          <p:nvPr/>
        </p:nvSpPr>
        <p:spPr>
          <a:xfrm>
            <a:off x="2805691" y="5412967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1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C8C463E-D240-7E38-4DD5-6EEEFCE988E6}"/>
              </a:ext>
            </a:extLst>
          </p:cNvPr>
          <p:cNvCxnSpPr>
            <a:cxnSpLocks/>
            <a:stCxn id="134" idx="2"/>
          </p:cNvCxnSpPr>
          <p:nvPr/>
        </p:nvCxnSpPr>
        <p:spPr>
          <a:xfrm flipH="1">
            <a:off x="3238591" y="5674577"/>
            <a:ext cx="164841" cy="59660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grävmaskin isolerat på en transparent bakgrund 27182413 PNG">
            <a:extLst>
              <a:ext uri="{FF2B5EF4-FFF2-40B4-BE49-F238E27FC236}">
                <a16:creationId xmlns:a16="http://schemas.microsoft.com/office/drawing/2014/main" id="{AE6814D8-2623-3330-20E5-E0E95E9F1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96" y="3753717"/>
            <a:ext cx="612180" cy="408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0BA919-C83E-D1CE-3756-23CB31A60613}"/>
              </a:ext>
            </a:extLst>
          </p:cNvPr>
          <p:cNvGrpSpPr/>
          <p:nvPr/>
        </p:nvGrpSpPr>
        <p:grpSpPr>
          <a:xfrm>
            <a:off x="7513484" y="4066228"/>
            <a:ext cx="266252" cy="149478"/>
            <a:chOff x="8278372" y="3120697"/>
            <a:chExt cx="663144" cy="37229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CB0A595-B111-951A-008C-12A402433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78372" y="3120697"/>
              <a:ext cx="372298" cy="37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C74DA09-EE2A-29DA-A382-89DEBF672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78341" y="3120697"/>
              <a:ext cx="263175" cy="372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4B6DF27-2818-97B6-1381-188F9CFCDE4E}"/>
              </a:ext>
            </a:extLst>
          </p:cNvPr>
          <p:cNvSpPr/>
          <p:nvPr/>
        </p:nvSpPr>
        <p:spPr>
          <a:xfrm>
            <a:off x="4063999" y="1522777"/>
            <a:ext cx="8128001" cy="53328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6C6BFCB0-CCB5-BFB3-A3D0-B4794943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2" y="2569612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33188A8E-73C7-5EEA-3CED-844E1BF5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8" y="345222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DB31F164-B969-74F7-E8C2-580089E3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7" y="465998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0B204A57-5670-7205-79FA-C157D08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0" y="5734050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7D90C031-DF55-E73F-3FDB-B14D6726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7" y="6600825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B62CC993-A7F2-633C-A37A-0D8A550F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47" y="1687255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5D2C85B2-935C-E4F9-5CC7-21DB7ED7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66" y="3042224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A0734D58-8A9A-BB80-D61B-D7BAA373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83" y="4236972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73F1F122-591B-9B30-C73A-4ED6C87C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21" y="5817427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4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81EC53-125F-4F9A-E690-BA26200F4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6"/>
          <a:stretch/>
        </p:blipFill>
        <p:spPr>
          <a:xfrm>
            <a:off x="0" y="1525158"/>
            <a:ext cx="4064000" cy="5332842"/>
          </a:xfrm>
          <a:prstGeom prst="rect">
            <a:avLst/>
          </a:prstGeom>
        </p:spPr>
      </p:pic>
      <p:sp>
        <p:nvSpPr>
          <p:cNvPr id="2" name="Free-form: Shape 1">
            <a:extLst>
              <a:ext uri="{FF2B5EF4-FFF2-40B4-BE49-F238E27FC236}">
                <a16:creationId xmlns:a16="http://schemas.microsoft.com/office/drawing/2014/main" id="{CA922E59-9523-6A28-E8BB-BB6E722B723F}"/>
              </a:ext>
            </a:extLst>
          </p:cNvPr>
          <p:cNvSpPr/>
          <p:nvPr/>
        </p:nvSpPr>
        <p:spPr>
          <a:xfrm>
            <a:off x="1406106" y="1552755"/>
            <a:ext cx="2648309" cy="5296619"/>
          </a:xfrm>
          <a:custGeom>
            <a:avLst/>
            <a:gdLst>
              <a:gd name="connsiteX0" fmla="*/ 8626 w 2648309"/>
              <a:gd name="connsiteY0" fmla="*/ 60385 h 5296619"/>
              <a:gd name="connsiteX1" fmla="*/ 345056 w 2648309"/>
              <a:gd name="connsiteY1" fmla="*/ 0 h 5296619"/>
              <a:gd name="connsiteX2" fmla="*/ 603849 w 2648309"/>
              <a:gd name="connsiteY2" fmla="*/ 672860 h 5296619"/>
              <a:gd name="connsiteX3" fmla="*/ 802256 w 2648309"/>
              <a:gd name="connsiteY3" fmla="*/ 1975449 h 5296619"/>
              <a:gd name="connsiteX4" fmla="*/ 1233577 w 2648309"/>
              <a:gd name="connsiteY4" fmla="*/ 3286664 h 5296619"/>
              <a:gd name="connsiteX5" fmla="*/ 1699403 w 2648309"/>
              <a:gd name="connsiteY5" fmla="*/ 4347713 h 5296619"/>
              <a:gd name="connsiteX6" fmla="*/ 2648309 w 2648309"/>
              <a:gd name="connsiteY6" fmla="*/ 4822166 h 5296619"/>
              <a:gd name="connsiteX7" fmla="*/ 2424022 w 2648309"/>
              <a:gd name="connsiteY7" fmla="*/ 5296619 h 5296619"/>
              <a:gd name="connsiteX8" fmla="*/ 2018581 w 2648309"/>
              <a:gd name="connsiteY8" fmla="*/ 5132717 h 5296619"/>
              <a:gd name="connsiteX9" fmla="*/ 1216324 w 2648309"/>
              <a:gd name="connsiteY9" fmla="*/ 4873924 h 5296619"/>
              <a:gd name="connsiteX10" fmla="*/ 120769 w 2648309"/>
              <a:gd name="connsiteY10" fmla="*/ 2122098 h 5296619"/>
              <a:gd name="connsiteX11" fmla="*/ 25879 w 2648309"/>
              <a:gd name="connsiteY11" fmla="*/ 879894 h 5296619"/>
              <a:gd name="connsiteX12" fmla="*/ 224286 w 2648309"/>
              <a:gd name="connsiteY12" fmla="*/ 836762 h 5296619"/>
              <a:gd name="connsiteX13" fmla="*/ 112143 w 2648309"/>
              <a:gd name="connsiteY13" fmla="*/ 241539 h 5296619"/>
              <a:gd name="connsiteX14" fmla="*/ 0 w 2648309"/>
              <a:gd name="connsiteY14" fmla="*/ 250166 h 5296619"/>
              <a:gd name="connsiteX15" fmla="*/ 8626 w 2648309"/>
              <a:gd name="connsiteY15" fmla="*/ 60385 h 529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8309" h="5296619">
                <a:moveTo>
                  <a:pt x="8626" y="60385"/>
                </a:moveTo>
                <a:lnTo>
                  <a:pt x="345056" y="0"/>
                </a:lnTo>
                <a:lnTo>
                  <a:pt x="603849" y="672860"/>
                </a:lnTo>
                <a:lnTo>
                  <a:pt x="802256" y="1975449"/>
                </a:lnTo>
                <a:lnTo>
                  <a:pt x="1233577" y="3286664"/>
                </a:lnTo>
                <a:lnTo>
                  <a:pt x="1699403" y="4347713"/>
                </a:lnTo>
                <a:lnTo>
                  <a:pt x="2648309" y="4822166"/>
                </a:lnTo>
                <a:lnTo>
                  <a:pt x="2424022" y="5296619"/>
                </a:lnTo>
                <a:lnTo>
                  <a:pt x="2018581" y="5132717"/>
                </a:lnTo>
                <a:lnTo>
                  <a:pt x="1216324" y="4873924"/>
                </a:lnTo>
                <a:lnTo>
                  <a:pt x="120769" y="2122098"/>
                </a:lnTo>
                <a:lnTo>
                  <a:pt x="25879" y="879894"/>
                </a:lnTo>
                <a:lnTo>
                  <a:pt x="224286" y="836762"/>
                </a:lnTo>
                <a:lnTo>
                  <a:pt x="112143" y="241539"/>
                </a:lnTo>
                <a:lnTo>
                  <a:pt x="0" y="250166"/>
                </a:lnTo>
                <a:lnTo>
                  <a:pt x="8626" y="60385"/>
                </a:lnTo>
                <a:close/>
              </a:path>
            </a:pathLst>
          </a:custGeom>
          <a:solidFill>
            <a:srgbClr val="E3672A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99B59-60AF-F7CA-6E54-7FAB631E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11202"/>
              </p:ext>
            </p:extLst>
          </p:nvPr>
        </p:nvGraphicFramePr>
        <p:xfrm>
          <a:off x="0" y="774700"/>
          <a:ext cx="12192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621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4003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Projektnamn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Arbetsplats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2523109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VF 400kV Ängsberg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Skede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71099"/>
                  </a:ext>
                </a:extLst>
              </a:tr>
            </a:tbl>
          </a:graphicData>
        </a:graphic>
      </p:graphicFrame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2B08E02D-61D1-E6EE-1398-777B7636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56500"/>
            <a:ext cx="2220822" cy="65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08CF4-396E-0ADF-AA67-836846F8380D}"/>
              </a:ext>
            </a:extLst>
          </p:cNvPr>
          <p:cNvSpPr txBox="1"/>
          <p:nvPr/>
        </p:nvSpPr>
        <p:spPr>
          <a:xfrm>
            <a:off x="2311400" y="76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Arbetsplatsdisposition (APD-plan)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01EF7-8BB9-52A9-4735-FAE4A38A5F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38"/>
          <a:stretch/>
        </p:blipFill>
        <p:spPr>
          <a:xfrm>
            <a:off x="4064001" y="1525158"/>
            <a:ext cx="8128000" cy="53328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C003D-6905-91ED-FD63-326F5E457933}"/>
              </a:ext>
            </a:extLst>
          </p:cNvPr>
          <p:cNvCxnSpPr>
            <a:cxnSpLocks/>
          </p:cNvCxnSpPr>
          <p:nvPr/>
        </p:nvCxnSpPr>
        <p:spPr>
          <a:xfrm>
            <a:off x="4064000" y="1522777"/>
            <a:ext cx="0" cy="535189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DAFA1-0F36-5909-DBFD-3AA514CBEF27}"/>
              </a:ext>
            </a:extLst>
          </p:cNvPr>
          <p:cNvCxnSpPr>
            <a:cxnSpLocks/>
          </p:cNvCxnSpPr>
          <p:nvPr/>
        </p:nvCxnSpPr>
        <p:spPr>
          <a:xfrm>
            <a:off x="3476444" y="2650574"/>
            <a:ext cx="57797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B5E2E1-F66C-7C55-A6D6-1D01D7EEA5E2}"/>
              </a:ext>
            </a:extLst>
          </p:cNvPr>
          <p:cNvCxnSpPr>
            <a:cxnSpLocks/>
          </p:cNvCxnSpPr>
          <p:nvPr/>
        </p:nvCxnSpPr>
        <p:spPr>
          <a:xfrm flipH="1" flipV="1">
            <a:off x="7225004" y="1828800"/>
            <a:ext cx="105436" cy="587688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9A9C01-2334-8602-236F-DA05347C38E3}"/>
              </a:ext>
            </a:extLst>
          </p:cNvPr>
          <p:cNvCxnSpPr>
            <a:cxnSpLocks/>
          </p:cNvCxnSpPr>
          <p:nvPr/>
        </p:nvCxnSpPr>
        <p:spPr>
          <a:xfrm flipH="1">
            <a:off x="7215418" y="1724025"/>
            <a:ext cx="1004657" cy="104775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162D12-6669-013E-A141-899969C87446}"/>
              </a:ext>
            </a:extLst>
          </p:cNvPr>
          <p:cNvCxnSpPr>
            <a:cxnSpLocks/>
          </p:cNvCxnSpPr>
          <p:nvPr/>
        </p:nvCxnSpPr>
        <p:spPr>
          <a:xfrm>
            <a:off x="8220075" y="1721644"/>
            <a:ext cx="488155" cy="1707356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1F79CF-4513-3E71-0E2F-29BF53BCCF4C}"/>
              </a:ext>
            </a:extLst>
          </p:cNvPr>
          <p:cNvCxnSpPr>
            <a:cxnSpLocks/>
          </p:cNvCxnSpPr>
          <p:nvPr/>
        </p:nvCxnSpPr>
        <p:spPr>
          <a:xfrm>
            <a:off x="7491412" y="2361188"/>
            <a:ext cx="239827" cy="1271354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57C67-F330-2577-5F78-D2805E107AAB}"/>
              </a:ext>
            </a:extLst>
          </p:cNvPr>
          <p:cNvCxnSpPr>
            <a:cxnSpLocks/>
          </p:cNvCxnSpPr>
          <p:nvPr/>
        </p:nvCxnSpPr>
        <p:spPr>
          <a:xfrm flipH="1">
            <a:off x="7225004" y="3638939"/>
            <a:ext cx="528346" cy="139431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FFBC73-7D28-1E34-3909-C0A8F64AE7C3}"/>
              </a:ext>
            </a:extLst>
          </p:cNvPr>
          <p:cNvCxnSpPr>
            <a:cxnSpLocks/>
          </p:cNvCxnSpPr>
          <p:nvPr/>
        </p:nvCxnSpPr>
        <p:spPr>
          <a:xfrm flipH="1" flipV="1">
            <a:off x="7491412" y="6512767"/>
            <a:ext cx="159690" cy="345233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1669C9-2884-C67F-7036-F9321407A1C7}"/>
              </a:ext>
            </a:extLst>
          </p:cNvPr>
          <p:cNvCxnSpPr>
            <a:cxnSpLocks/>
          </p:cNvCxnSpPr>
          <p:nvPr/>
        </p:nvCxnSpPr>
        <p:spPr>
          <a:xfrm flipH="1" flipV="1">
            <a:off x="9078686" y="6326155"/>
            <a:ext cx="217715" cy="548514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CEFC9-C247-1B50-648F-68174C1AC365}"/>
              </a:ext>
            </a:extLst>
          </p:cNvPr>
          <p:cNvCxnSpPr>
            <a:cxnSpLocks/>
          </p:cNvCxnSpPr>
          <p:nvPr/>
        </p:nvCxnSpPr>
        <p:spPr>
          <a:xfrm flipH="1" flipV="1">
            <a:off x="8708230" y="3435397"/>
            <a:ext cx="379786" cy="2890758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FFD4072-FEC5-8696-0F6F-F9CA1AE597D6}"/>
              </a:ext>
            </a:extLst>
          </p:cNvPr>
          <p:cNvCxnSpPr>
            <a:cxnSpLocks/>
          </p:cNvCxnSpPr>
          <p:nvPr/>
        </p:nvCxnSpPr>
        <p:spPr>
          <a:xfrm flipH="1">
            <a:off x="7330440" y="2381428"/>
            <a:ext cx="158737" cy="0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0FDEEF-9F24-A6BC-D91A-71E76A1504C5}"/>
              </a:ext>
            </a:extLst>
          </p:cNvPr>
          <p:cNvCxnSpPr>
            <a:cxnSpLocks/>
          </p:cNvCxnSpPr>
          <p:nvPr/>
        </p:nvCxnSpPr>
        <p:spPr>
          <a:xfrm flipH="1">
            <a:off x="1810139" y="1944456"/>
            <a:ext cx="459495" cy="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80B7710-24FA-D809-7494-F53DEDD57D1F}"/>
              </a:ext>
            </a:extLst>
          </p:cNvPr>
          <p:cNvCxnSpPr>
            <a:cxnSpLocks/>
          </p:cNvCxnSpPr>
          <p:nvPr/>
        </p:nvCxnSpPr>
        <p:spPr>
          <a:xfrm flipH="1">
            <a:off x="1810139" y="2483350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AEACB7B-6770-0A5E-4F5A-E5386F2102A5}"/>
              </a:ext>
            </a:extLst>
          </p:cNvPr>
          <p:cNvCxnSpPr>
            <a:cxnSpLocks/>
          </p:cNvCxnSpPr>
          <p:nvPr/>
        </p:nvCxnSpPr>
        <p:spPr>
          <a:xfrm flipH="1">
            <a:off x="2277794" y="4728879"/>
            <a:ext cx="326393" cy="48002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74AA0FB-C522-CC4D-5B0C-F771D62BE57F}"/>
              </a:ext>
            </a:extLst>
          </p:cNvPr>
          <p:cNvSpPr txBox="1"/>
          <p:nvPr/>
        </p:nvSpPr>
        <p:spPr>
          <a:xfrm>
            <a:off x="2269634" y="1759790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Bodetablering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BA617BE-3EE3-3513-EA41-5D115B01C823}"/>
              </a:ext>
            </a:extLst>
          </p:cNvPr>
          <p:cNvSpPr txBox="1"/>
          <p:nvPr/>
        </p:nvSpPr>
        <p:spPr>
          <a:xfrm>
            <a:off x="2136532" y="2352545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1415B0-45BD-5508-5662-FEB4A61121B0}"/>
              </a:ext>
            </a:extLst>
          </p:cNvPr>
          <p:cNvSpPr txBox="1"/>
          <p:nvPr/>
        </p:nvSpPr>
        <p:spPr>
          <a:xfrm>
            <a:off x="2604187" y="4598074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220373B-DC4B-73C2-00F0-D8290B9C9A5D}"/>
              </a:ext>
            </a:extLst>
          </p:cNvPr>
          <p:cNvSpPr/>
          <p:nvPr/>
        </p:nvSpPr>
        <p:spPr>
          <a:xfrm>
            <a:off x="8485336" y="1703260"/>
            <a:ext cx="1110300" cy="520206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/>
              <a:t>Bodetablering</a:t>
            </a:r>
          </a:p>
          <a:p>
            <a:pPr algn="ctr"/>
            <a:r>
              <a:rPr lang="sv-SE" sz="800" dirty="0"/>
              <a:t>(se bodetablering APD)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BD05D9-123F-FB5B-F8AB-5135C698E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77" y="2946820"/>
            <a:ext cx="172422" cy="17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0000000-0008-0000-0700-0000D3260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53" y="3147817"/>
            <a:ext cx="190086" cy="14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grävmaskin isolerat på en transparent bakgrund 27182413 PNG">
            <a:extLst>
              <a:ext uri="{FF2B5EF4-FFF2-40B4-BE49-F238E27FC236}">
                <a16:creationId xmlns:a16="http://schemas.microsoft.com/office/drawing/2014/main" id="{5342FCA9-E2DB-25DD-F16E-BF104025AD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16" y="3128767"/>
            <a:ext cx="241236" cy="16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000000-0008-0000-0700-0000CB2601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31" y="2815610"/>
            <a:ext cx="139065" cy="12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75C30727-67C7-3292-CDEE-C806B302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50" y="2361188"/>
            <a:ext cx="1072252" cy="9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A6873C14-1DA2-3020-A60C-0A348756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" y="1849035"/>
            <a:ext cx="398258" cy="3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92EDED1-B587-9A04-2168-AFF5F0D89757}"/>
              </a:ext>
            </a:extLst>
          </p:cNvPr>
          <p:cNvCxnSpPr>
            <a:cxnSpLocks/>
          </p:cNvCxnSpPr>
          <p:nvPr/>
        </p:nvCxnSpPr>
        <p:spPr>
          <a:xfrm flipH="1" flipV="1">
            <a:off x="8620874" y="2905933"/>
            <a:ext cx="1485628" cy="645800"/>
          </a:xfrm>
          <a:prstGeom prst="line">
            <a:avLst/>
          </a:prstGeom>
          <a:ln w="5715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E65B8B6-4FDC-29FE-C6E9-F311D0C7DEE0}"/>
              </a:ext>
            </a:extLst>
          </p:cNvPr>
          <p:cNvCxnSpPr>
            <a:cxnSpLocks/>
          </p:cNvCxnSpPr>
          <p:nvPr/>
        </p:nvCxnSpPr>
        <p:spPr>
          <a:xfrm flipH="1">
            <a:off x="10116980" y="3435397"/>
            <a:ext cx="668914" cy="13117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201D59B-6739-1378-2E9D-6B4AD3C14E17}"/>
              </a:ext>
            </a:extLst>
          </p:cNvPr>
          <p:cNvCxnSpPr>
            <a:cxnSpLocks/>
          </p:cNvCxnSpPr>
          <p:nvPr/>
        </p:nvCxnSpPr>
        <p:spPr>
          <a:xfrm flipH="1">
            <a:off x="10785894" y="3154602"/>
            <a:ext cx="463131" cy="2807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281C379-5B0D-784F-0871-DFFFDFD22332}"/>
              </a:ext>
            </a:extLst>
          </p:cNvPr>
          <p:cNvCxnSpPr/>
          <p:nvPr/>
        </p:nvCxnSpPr>
        <p:spPr>
          <a:xfrm flipH="1">
            <a:off x="7180748" y="3778370"/>
            <a:ext cx="215265" cy="2629207"/>
          </a:xfrm>
          <a:prstGeom prst="line">
            <a:avLst/>
          </a:prstGeom>
          <a:ln w="571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91B8F8-0AB7-D224-9E67-21BA91DD50DE}"/>
              </a:ext>
            </a:extLst>
          </p:cNvPr>
          <p:cNvCxnSpPr>
            <a:cxnSpLocks/>
          </p:cNvCxnSpPr>
          <p:nvPr/>
        </p:nvCxnSpPr>
        <p:spPr>
          <a:xfrm flipH="1" flipV="1">
            <a:off x="7215418" y="3784767"/>
            <a:ext cx="275994" cy="2728000"/>
          </a:xfrm>
          <a:prstGeom prst="line">
            <a:avLst/>
          </a:prstGeom>
          <a:ln w="57150">
            <a:solidFill>
              <a:srgbClr val="E36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D81384B-4C9B-5545-A4C3-5D43D5774AE5}"/>
              </a:ext>
            </a:extLst>
          </p:cNvPr>
          <p:cNvCxnSpPr>
            <a:cxnSpLocks/>
          </p:cNvCxnSpPr>
          <p:nvPr/>
        </p:nvCxnSpPr>
        <p:spPr>
          <a:xfrm>
            <a:off x="7180748" y="6395517"/>
            <a:ext cx="215265" cy="479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B6DF27-2818-97B6-1381-188F9CFCDE4E}"/>
              </a:ext>
            </a:extLst>
          </p:cNvPr>
          <p:cNvSpPr/>
          <p:nvPr/>
        </p:nvSpPr>
        <p:spPr>
          <a:xfrm>
            <a:off x="4063999" y="1522777"/>
            <a:ext cx="8128001" cy="53328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BB31B1-2764-86D1-33E3-5DF3CD9E3C6D}"/>
              </a:ext>
            </a:extLst>
          </p:cNvPr>
          <p:cNvSpPr/>
          <p:nvPr/>
        </p:nvSpPr>
        <p:spPr>
          <a:xfrm rot="21302954">
            <a:off x="8060401" y="2959965"/>
            <a:ext cx="134733" cy="3555178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0C3EE4D-6CA4-1026-CAEC-639C43E4253A}"/>
              </a:ext>
            </a:extLst>
          </p:cNvPr>
          <p:cNvCxnSpPr/>
          <p:nvPr/>
        </p:nvCxnSpPr>
        <p:spPr>
          <a:xfrm>
            <a:off x="0" y="150228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76877F6-7EA0-C31E-CD86-936CFDDC287F}"/>
              </a:ext>
            </a:extLst>
          </p:cNvPr>
          <p:cNvCxnSpPr>
            <a:cxnSpLocks/>
          </p:cNvCxnSpPr>
          <p:nvPr/>
        </p:nvCxnSpPr>
        <p:spPr>
          <a:xfrm>
            <a:off x="1329977" y="2507673"/>
            <a:ext cx="0" cy="991248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FF2FCB-85CF-A7A6-8B4B-A2E52EB3D8A9}"/>
              </a:ext>
            </a:extLst>
          </p:cNvPr>
          <p:cNvCxnSpPr>
            <a:cxnSpLocks/>
          </p:cNvCxnSpPr>
          <p:nvPr/>
        </p:nvCxnSpPr>
        <p:spPr>
          <a:xfrm>
            <a:off x="1334007" y="3498921"/>
            <a:ext cx="1375304" cy="3365476"/>
          </a:xfrm>
          <a:prstGeom prst="line">
            <a:avLst/>
          </a:prstGeom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85AD3BF-7310-2F16-B827-E74AB197FEEC}"/>
              </a:ext>
            </a:extLst>
          </p:cNvPr>
          <p:cNvSpPr txBox="1"/>
          <p:nvPr/>
        </p:nvSpPr>
        <p:spPr>
          <a:xfrm>
            <a:off x="211680" y="4042826"/>
            <a:ext cx="1530034" cy="3693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rgbClr val="E3672A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Arbetsområde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8D73B1-2A55-9585-D5C4-BA23DFC807DC}"/>
              </a:ext>
            </a:extLst>
          </p:cNvPr>
          <p:cNvCxnSpPr>
            <a:cxnSpLocks/>
          </p:cNvCxnSpPr>
          <p:nvPr/>
        </p:nvCxnSpPr>
        <p:spPr>
          <a:xfrm>
            <a:off x="1554064" y="4412158"/>
            <a:ext cx="477936" cy="322138"/>
          </a:xfrm>
          <a:prstGeom prst="straightConnector1">
            <a:avLst/>
          </a:prstGeom>
          <a:ln>
            <a:solidFill>
              <a:srgbClr val="E367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F0678-C591-07EF-4F8F-B6E53FF0F05D}"/>
              </a:ext>
            </a:extLst>
          </p:cNvPr>
          <p:cNvSpPr/>
          <p:nvPr/>
        </p:nvSpPr>
        <p:spPr>
          <a:xfrm>
            <a:off x="-1" y="1522777"/>
            <a:ext cx="3476445" cy="2255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0E9845F-F275-73A4-8E36-795B180B7006}"/>
              </a:ext>
            </a:extLst>
          </p:cNvPr>
          <p:cNvSpPr txBox="1"/>
          <p:nvPr/>
        </p:nvSpPr>
        <p:spPr>
          <a:xfrm>
            <a:off x="2805691" y="5412967"/>
            <a:ext cx="1195481" cy="26161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Byggskede 1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EF29C51-836D-56E4-F028-A381987C833D}"/>
              </a:ext>
            </a:extLst>
          </p:cNvPr>
          <p:cNvCxnSpPr>
            <a:cxnSpLocks/>
            <a:stCxn id="104" idx="2"/>
          </p:cNvCxnSpPr>
          <p:nvPr/>
        </p:nvCxnSpPr>
        <p:spPr>
          <a:xfrm flipH="1">
            <a:off x="3238591" y="5674577"/>
            <a:ext cx="164841" cy="59660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-form: Shape 25">
            <a:extLst>
              <a:ext uri="{FF2B5EF4-FFF2-40B4-BE49-F238E27FC236}">
                <a16:creationId xmlns:a16="http://schemas.microsoft.com/office/drawing/2014/main" id="{0ED52A65-4202-460B-05FA-05B95604FEF4}"/>
              </a:ext>
            </a:extLst>
          </p:cNvPr>
          <p:cNvSpPr/>
          <p:nvPr/>
        </p:nvSpPr>
        <p:spPr>
          <a:xfrm>
            <a:off x="7536180" y="2362200"/>
            <a:ext cx="350520" cy="548640"/>
          </a:xfrm>
          <a:custGeom>
            <a:avLst/>
            <a:gdLst>
              <a:gd name="connsiteX0" fmla="*/ 0 w 350520"/>
              <a:gd name="connsiteY0" fmla="*/ 7620 h 548640"/>
              <a:gd name="connsiteX1" fmla="*/ 121920 w 350520"/>
              <a:gd name="connsiteY1" fmla="*/ 0 h 548640"/>
              <a:gd name="connsiteX2" fmla="*/ 350520 w 350520"/>
              <a:gd name="connsiteY2" fmla="*/ 510540 h 548640"/>
              <a:gd name="connsiteX3" fmla="*/ 114300 w 350520"/>
              <a:gd name="connsiteY3" fmla="*/ 548640 h 548640"/>
              <a:gd name="connsiteX4" fmla="*/ 0 w 350520"/>
              <a:gd name="connsiteY4" fmla="*/ 762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" h="548640">
                <a:moveTo>
                  <a:pt x="0" y="7620"/>
                </a:moveTo>
                <a:lnTo>
                  <a:pt x="121920" y="0"/>
                </a:lnTo>
                <a:lnTo>
                  <a:pt x="350520" y="510540"/>
                </a:lnTo>
                <a:lnTo>
                  <a:pt x="114300" y="548640"/>
                </a:lnTo>
                <a:lnTo>
                  <a:pt x="0" y="762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4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A06C37-969A-8A2C-5716-068CEBBC0354}"/>
              </a:ext>
            </a:extLst>
          </p:cNvPr>
          <p:cNvCxnSpPr>
            <a:stCxn id="74" idx="1"/>
          </p:cNvCxnSpPr>
          <p:nvPr/>
        </p:nvCxnSpPr>
        <p:spPr>
          <a:xfrm flipH="1">
            <a:off x="7746639" y="1963363"/>
            <a:ext cx="738697" cy="5659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2AA83EC8-029B-A803-16B8-977738B8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82" y="2569612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A78BFAE3-B271-4CB9-99DF-5516B302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8" y="345222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683563D6-CEDC-935A-3E22-69DC2B62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7" y="4659983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976957CE-C62A-3699-908F-CB341D68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0" y="5734050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2BF0A192-1717-AE8B-6454-3A64F10C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7" y="6600825"/>
            <a:ext cx="78888" cy="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80825E7C-B9F6-1019-D0C9-7507DDB2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16" y="4892056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5B738DE6-9F09-778A-8B71-46654A94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53" y="3917801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1EE1BA09-E847-F1F2-79FD-28081CB0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94" y="6300590"/>
            <a:ext cx="182728" cy="1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3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99B59-60AF-F7CA-6E54-7FAB631E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31993"/>
              </p:ext>
            </p:extLst>
          </p:nvPr>
        </p:nvGraphicFramePr>
        <p:xfrm>
          <a:off x="0" y="774700"/>
          <a:ext cx="12192000" cy="586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6621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40030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34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Projektnummer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Projektnamn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Arbetsplats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2523109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VF 400kV Ängsberg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Teckenförklaring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7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Materialupplag och lossningsplats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Bodetablering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Brandsläckare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820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Temporär byggväg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Container (20ft) förvaring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Nödberedskap</a:t>
                      </a:r>
                    </a:p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6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Maskinupplag, övernattning med spillskydd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Container (20ft) återvinning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Första hjälpen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0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Personbilsparkering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HVO-</a:t>
                      </a:r>
                      <a:r>
                        <a:rPr lang="sv-SE" dirty="0" err="1"/>
                        <a:t>tanking</a:t>
                      </a:r>
                      <a:r>
                        <a:rPr lang="sv-SE" dirty="0"/>
                        <a:t> &amp; </a:t>
                      </a:r>
                      <a:r>
                        <a:rPr lang="sv-SE" dirty="0" err="1"/>
                        <a:t>Absol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Hjärtstartare</a:t>
                      </a:r>
                    </a:p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50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Parallellgående luftledning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Staket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Nödutgång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795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Transportväg, lastbil</a:t>
                      </a:r>
                    </a:p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Grind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55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sv-SE" dirty="0"/>
                        <a:t>El-station, elektrisk livsfara</a:t>
                      </a:r>
                    </a:p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en-GB" dirty="0" err="1"/>
                        <a:t>Kemikalier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81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Container (10ft)</a:t>
                      </a:r>
                    </a:p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/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4254945"/>
                  </a:ext>
                </a:extLst>
              </a:tr>
            </a:tbl>
          </a:graphicData>
        </a:graphic>
      </p:graphicFrame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2B08E02D-61D1-E6EE-1398-777B76366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8" y="56500"/>
            <a:ext cx="2220822" cy="65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08CF4-396E-0ADF-AA67-836846F8380D}"/>
              </a:ext>
            </a:extLst>
          </p:cNvPr>
          <p:cNvSpPr txBox="1"/>
          <p:nvPr/>
        </p:nvSpPr>
        <p:spPr>
          <a:xfrm>
            <a:off x="2311400" y="76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Arbetsplatsdisposition (APD-plan)</a:t>
            </a:r>
          </a:p>
        </p:txBody>
      </p:sp>
      <p:pic>
        <p:nvPicPr>
          <p:cNvPr id="2" name="Bildobjekt 48">
            <a:extLst>
              <a:ext uri="{FF2B5EF4-FFF2-40B4-BE49-F238E27FC236}">
                <a16:creationId xmlns:a16="http://schemas.microsoft.com/office/drawing/2014/main" id="{00000000-0008-0000-0700-0000D3260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0" y="1661249"/>
            <a:ext cx="396000" cy="3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2D892-B640-882E-0BD0-5FDAA32E01CA}"/>
              </a:ext>
            </a:extLst>
          </p:cNvPr>
          <p:cNvSpPr/>
          <p:nvPr/>
        </p:nvSpPr>
        <p:spPr>
          <a:xfrm>
            <a:off x="192178" y="2360253"/>
            <a:ext cx="516058" cy="214605"/>
          </a:xfrm>
          <a:prstGeom prst="rect">
            <a:avLst/>
          </a:prstGeom>
          <a:solidFill>
            <a:srgbClr val="908069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 descr="grävmaskin isolerat på en transparent bakgrund 27182413 PNG">
            <a:extLst>
              <a:ext uri="{FF2B5EF4-FFF2-40B4-BE49-F238E27FC236}">
                <a16:creationId xmlns:a16="http://schemas.microsoft.com/office/drawing/2014/main" id="{B3D3F7B2-6B04-CD83-BB42-8CD3F5393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" y="2889726"/>
            <a:ext cx="612180" cy="40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8-0000-0700-0000D6260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21" y="3563886"/>
            <a:ext cx="739518" cy="4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02BE70-1421-B5AC-E253-61B33A96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705" y="6058648"/>
            <a:ext cx="687842" cy="4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E61E41-D53A-DE08-F8D0-B67DA03A90EC}"/>
              </a:ext>
            </a:extLst>
          </p:cNvPr>
          <p:cNvCxnSpPr>
            <a:cxnSpLocks/>
          </p:cNvCxnSpPr>
          <p:nvPr/>
        </p:nvCxnSpPr>
        <p:spPr>
          <a:xfrm flipH="1">
            <a:off x="132705" y="5042432"/>
            <a:ext cx="666750" cy="0"/>
          </a:xfrm>
          <a:prstGeom prst="line">
            <a:avLst/>
          </a:prstGeom>
          <a:ln w="5715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E51F7B-E563-62D8-44CC-CDBF23DF0502}"/>
              </a:ext>
            </a:extLst>
          </p:cNvPr>
          <p:cNvSpPr/>
          <p:nvPr/>
        </p:nvSpPr>
        <p:spPr>
          <a:xfrm>
            <a:off x="4105275" y="1543207"/>
            <a:ext cx="849280" cy="51561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/>
              <a:t>Bodetablering</a:t>
            </a:r>
          </a:p>
          <a:p>
            <a:pPr algn="ctr"/>
            <a:r>
              <a:rPr lang="sv-SE" sz="200" dirty="0"/>
              <a:t>(se bodetablering APD)</a:t>
            </a:r>
          </a:p>
        </p:txBody>
      </p:sp>
      <p:pic>
        <p:nvPicPr>
          <p:cNvPr id="22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18A93C32-AFAA-921B-3ABB-EA670DE5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0" y="5477776"/>
            <a:ext cx="381000" cy="3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10869-A7E4-8BF1-2103-9F1DE3E32F31}"/>
              </a:ext>
            </a:extLst>
          </p:cNvPr>
          <p:cNvCxnSpPr>
            <a:cxnSpLocks/>
          </p:cNvCxnSpPr>
          <p:nvPr/>
        </p:nvCxnSpPr>
        <p:spPr>
          <a:xfrm>
            <a:off x="160161" y="4381217"/>
            <a:ext cx="596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id="{DB07B689-EF18-6668-DF1B-ECB58210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7293" y="1499123"/>
            <a:ext cx="536692" cy="6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4641FB33-F949-2DE4-79AD-B21C1C12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7293" y="2791897"/>
            <a:ext cx="536692" cy="6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ildobjekt 6">
            <a:extLst>
              <a:ext uri="{FF2B5EF4-FFF2-40B4-BE49-F238E27FC236}">
                <a16:creationId xmlns:a16="http://schemas.microsoft.com/office/drawing/2014/main" id="{00000000-0008-0000-0700-0000C02601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64" y="2319918"/>
            <a:ext cx="361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8FB27DD-CC25-4389-35E9-E2B14E8EEFE4}"/>
              </a:ext>
            </a:extLst>
          </p:cNvPr>
          <p:cNvGrpSpPr/>
          <p:nvPr/>
        </p:nvGrpSpPr>
        <p:grpSpPr>
          <a:xfrm>
            <a:off x="8275577" y="3480889"/>
            <a:ext cx="580124" cy="580124"/>
            <a:chOff x="7013059" y="2468136"/>
            <a:chExt cx="1419356" cy="14193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08D539-D91E-E370-7AA3-AB933F64ADB1}"/>
                </a:ext>
              </a:extLst>
            </p:cNvPr>
            <p:cNvSpPr/>
            <p:nvPr/>
          </p:nvSpPr>
          <p:spPr>
            <a:xfrm>
              <a:off x="7288354" y="2572507"/>
              <a:ext cx="868767" cy="1210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741E170B-37C9-C458-0249-429925AB4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13059" y="2468136"/>
              <a:ext cx="1419356" cy="141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EF1FB3-DE77-965E-7AF9-E69BBC4FF002}"/>
              </a:ext>
            </a:extLst>
          </p:cNvPr>
          <p:cNvGrpSpPr/>
          <p:nvPr/>
        </p:nvGrpSpPr>
        <p:grpSpPr>
          <a:xfrm>
            <a:off x="4196540" y="4381217"/>
            <a:ext cx="666750" cy="0"/>
            <a:chOff x="4152900" y="3962095"/>
            <a:chExt cx="666750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AF1F5E-D137-5D2C-85F5-388F94475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52900" y="3962095"/>
              <a:ext cx="66149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239D8C0-956B-05BA-AB00-F1B7498B4AC2}"/>
                </a:ext>
              </a:extLst>
            </p:cNvPr>
            <p:cNvCxnSpPr>
              <a:cxnSpLocks/>
            </p:cNvCxnSpPr>
            <p:nvPr/>
          </p:nvCxnSpPr>
          <p:spPr>
            <a:xfrm>
              <a:off x="4187856" y="3962095"/>
              <a:ext cx="63179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80046B1-BB94-B0BC-5621-A3B414D26C33}"/>
              </a:ext>
            </a:extLst>
          </p:cNvPr>
          <p:cNvGrpSpPr/>
          <p:nvPr/>
        </p:nvGrpSpPr>
        <p:grpSpPr>
          <a:xfrm>
            <a:off x="4199170" y="4773725"/>
            <a:ext cx="661491" cy="537415"/>
            <a:chOff x="4199170" y="4773725"/>
            <a:chExt cx="661491" cy="53741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1F605F-0AB6-B153-15AE-9274A57B175A}"/>
                </a:ext>
              </a:extLst>
            </p:cNvPr>
            <p:cNvCxnSpPr>
              <a:cxnSpLocks/>
            </p:cNvCxnSpPr>
            <p:nvPr/>
          </p:nvCxnSpPr>
          <p:spPr>
            <a:xfrm>
              <a:off x="4199170" y="5042432"/>
              <a:ext cx="66149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952A706-5458-8CBE-3093-4226DA2B832C}"/>
                </a:ext>
              </a:extLst>
            </p:cNvPr>
            <p:cNvCxnSpPr>
              <a:cxnSpLocks/>
            </p:cNvCxnSpPr>
            <p:nvPr/>
          </p:nvCxnSpPr>
          <p:spPr>
            <a:xfrm>
              <a:off x="4214018" y="5042432"/>
              <a:ext cx="63179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FB5AF6D-6990-6072-BC1C-30143A19C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8998" y="4773725"/>
              <a:ext cx="1834" cy="53741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5" name="Picture 2">
            <a:extLst>
              <a:ext uri="{FF2B5EF4-FFF2-40B4-BE49-F238E27FC236}">
                <a16:creationId xmlns:a16="http://schemas.microsoft.com/office/drawing/2014/main" id="{665B2D19-62A0-77FE-812D-1143B21C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8165" y="4256231"/>
            <a:ext cx="495820" cy="2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 descr="A blue container with white text&#10;&#10;Description automatically generated">
            <a:extLst>
              <a:ext uri="{FF2B5EF4-FFF2-40B4-BE49-F238E27FC236}">
                <a16:creationId xmlns:a16="http://schemas.microsoft.com/office/drawing/2014/main" id="{9FE7D8B7-6FC8-55C0-0D2B-BED71FE827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97" y="2297066"/>
            <a:ext cx="552058" cy="340978"/>
          </a:xfrm>
          <a:prstGeom prst="rect">
            <a:avLst/>
          </a:prstGeom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CAC864-EB7E-01E5-5745-36BB8C7F7CDD}"/>
              </a:ext>
            </a:extLst>
          </p:cNvPr>
          <p:cNvGrpSpPr/>
          <p:nvPr/>
        </p:nvGrpSpPr>
        <p:grpSpPr>
          <a:xfrm>
            <a:off x="4226597" y="2923297"/>
            <a:ext cx="552058" cy="340978"/>
            <a:chOff x="91824" y="5515739"/>
            <a:chExt cx="552058" cy="340978"/>
          </a:xfrm>
        </p:grpSpPr>
        <p:pic>
          <p:nvPicPr>
            <p:cNvPr id="1036" name="Picture 1035" descr="A green container with white text&#10;&#10;Description automatically generated">
              <a:extLst>
                <a:ext uri="{FF2B5EF4-FFF2-40B4-BE49-F238E27FC236}">
                  <a16:creationId xmlns:a16="http://schemas.microsoft.com/office/drawing/2014/main" id="{3D5E3236-AD38-30AC-BD4F-137FBA8C1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4" y="5515739"/>
              <a:ext cx="552058" cy="340978"/>
            </a:xfrm>
            <a:prstGeom prst="rect">
              <a:avLst/>
            </a:prstGeom>
          </p:spPr>
        </p:pic>
        <p:pic>
          <p:nvPicPr>
            <p:cNvPr id="1037" name="Picture 1036" descr="A green recycle symbol on a black background&#10;&#10;Description automatically generated">
              <a:extLst>
                <a:ext uri="{FF2B5EF4-FFF2-40B4-BE49-F238E27FC236}">
                  <a16:creationId xmlns:a16="http://schemas.microsoft.com/office/drawing/2014/main" id="{FD6CAA7E-3BA9-E6CC-0465-1C4429C7C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53" y="5555391"/>
              <a:ext cx="352240" cy="298050"/>
            </a:xfrm>
            <a:prstGeom prst="rect">
              <a:avLst/>
            </a:prstGeom>
          </p:spPr>
        </p:pic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052040AF-2651-EBAB-2EC5-2E234B0ABD33}"/>
              </a:ext>
            </a:extLst>
          </p:cNvPr>
          <p:cNvGrpSpPr/>
          <p:nvPr/>
        </p:nvGrpSpPr>
        <p:grpSpPr>
          <a:xfrm>
            <a:off x="4214018" y="3584802"/>
            <a:ext cx="663144" cy="372298"/>
            <a:chOff x="152471" y="4711111"/>
            <a:chExt cx="431382" cy="242184"/>
          </a:xfrm>
        </p:grpSpPr>
        <p:pic>
          <p:nvPicPr>
            <p:cNvPr id="1039" name="Picture 2">
              <a:extLst>
                <a:ext uri="{FF2B5EF4-FFF2-40B4-BE49-F238E27FC236}">
                  <a16:creationId xmlns:a16="http://schemas.microsoft.com/office/drawing/2014/main" id="{DB10106B-84CF-18F8-1153-35C32D8C4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2471" y="4711111"/>
              <a:ext cx="242184" cy="24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2">
              <a:extLst>
                <a:ext uri="{FF2B5EF4-FFF2-40B4-BE49-F238E27FC236}">
                  <a16:creationId xmlns:a16="http://schemas.microsoft.com/office/drawing/2014/main" id="{BB465939-601E-B90A-E1EA-9B4A553EB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655" y="4711111"/>
              <a:ext cx="171198" cy="24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Bildobjekt 54">
            <a:extLst>
              <a:ext uri="{FF2B5EF4-FFF2-40B4-BE49-F238E27FC236}">
                <a16:creationId xmlns:a16="http://schemas.microsoft.com/office/drawing/2014/main" id="{00000000-0008-0000-0700-0000D72601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17" y="5523573"/>
            <a:ext cx="856798" cy="30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lektrisk spänning - Beställ Varningsskyltar online här">
            <a:extLst>
              <a:ext uri="{FF2B5EF4-FFF2-40B4-BE49-F238E27FC236}">
                <a16:creationId xmlns:a16="http://schemas.microsoft.com/office/drawing/2014/main" id="{989FB35D-DC94-D4B8-853B-C02255F3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" y="4296581"/>
            <a:ext cx="181484" cy="1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6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Bredbild</PresentationFormat>
  <Paragraphs>86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Lövgren Moazzami</dc:creator>
  <cp:lastModifiedBy>Björkman Sonja (DS-KO)</cp:lastModifiedBy>
  <cp:revision>4</cp:revision>
  <cp:lastPrinted>2023-11-13T09:57:13Z</cp:lastPrinted>
  <dcterms:created xsi:type="dcterms:W3CDTF">2023-11-07T14:17:54Z</dcterms:created>
  <dcterms:modified xsi:type="dcterms:W3CDTF">2023-11-17T13:20:12Z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Enabled">
    <vt:lpwstr>true</vt:lpwstr>
  </property>
  <property fmtid="{D5CDD505-2E9C-101B-9397-08002B2CF9AE}" pid="3" name="MSIP_Label_6431d30e-c018-4f72-ad4c-e56e9d03b1f0_SetDate">
    <vt:lpwstr>2023-11-17T13:20:12Z</vt:lpwstr>
  </property>
  <property fmtid="{D5CDD505-2E9C-101B-9397-08002B2CF9AE}" pid="4" name="MSIP_Label_6431d30e-c018-4f72-ad4c-e56e9d03b1f0_Method">
    <vt:lpwstr>Privileged</vt:lpwstr>
  </property>
  <property fmtid="{D5CDD505-2E9C-101B-9397-08002B2CF9AE}" pid="5" name="MSIP_Label_6431d30e-c018-4f72-ad4c-e56e9d03b1f0_Name">
    <vt:lpwstr>6431d30e-c018-4f72-ad4c-e56e9d03b1f0</vt:lpwstr>
  </property>
  <property fmtid="{D5CDD505-2E9C-101B-9397-08002B2CF9AE}" pid="6" name="MSIP_Label_6431d30e-c018-4f72-ad4c-e56e9d03b1f0_SiteId">
    <vt:lpwstr>f8be18a6-f648-4a47-be73-86d6c5c6604d</vt:lpwstr>
  </property>
  <property fmtid="{D5CDD505-2E9C-101B-9397-08002B2CF9AE}" pid="7" name="MSIP_Label_6431d30e-c018-4f72-ad4c-e56e9d03b1f0_ActionId">
    <vt:lpwstr>7f5efe1b-7618-4757-9d1b-3c231d61326b</vt:lpwstr>
  </property>
  <property fmtid="{D5CDD505-2E9C-101B-9397-08002B2CF9AE}" pid="8" name="MSIP_Label_6431d30e-c018-4f72-ad4c-e56e9d03b1f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Confidentiality: C2 - Internal</vt:lpwstr>
  </property>
</Properties>
</file>